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1" r:id="rId7"/>
    <p:sldId id="262" r:id="rId8"/>
    <p:sldId id="264" r:id="rId9"/>
    <p:sldId id="265" r:id="rId10"/>
    <p:sldId id="273" r:id="rId11"/>
    <p:sldId id="266" r:id="rId12"/>
    <p:sldId id="267" r:id="rId13"/>
    <p:sldId id="260" r:id="rId14"/>
    <p:sldId id="268" r:id="rId15"/>
    <p:sldId id="269" r:id="rId16"/>
    <p:sldId id="270" r:id="rId17"/>
    <p:sldId id="271" r:id="rId18"/>
    <p:sldId id="272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A2204-67B3-4E08-BB63-52DC76D520C7}" type="datetimeFigureOut">
              <a:rPr lang="ru-RU" smtClean="0"/>
              <a:pPr/>
              <a:t>11.02.2014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BCF5C-8BE2-4CC7-BBF7-7E93234DF13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ексей\Downloads\x_d18903c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8629650" cy="5757862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>
            <a:normAutofit/>
          </a:bodyPr>
          <a:lstStyle/>
          <a:p>
            <a:r>
              <a:rPr lang="ru-RU" sz="6000" u="sng" dirty="0" smtClean="0"/>
              <a:t>Снег</a:t>
            </a:r>
            <a:endParaRPr lang="ru-RU" sz="60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5877272"/>
            <a:ext cx="2814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Лектор: Алексей Чаплыгин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Виды снега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298"/>
          <a:ext cx="8229600" cy="4962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8992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Состояние снега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Плотность</a:t>
                      </a:r>
                      <a:r>
                        <a:rPr lang="ru-RU" baseline="0" dirty="0" smtClean="0"/>
                        <a:t> кг/м</a:t>
                      </a:r>
                      <a:r>
                        <a:rPr lang="en-US" baseline="0" dirty="0" smtClean="0"/>
                        <a:t>^3</a:t>
                      </a:r>
                      <a:endParaRPr lang="ru-RU" dirty="0"/>
                    </a:p>
                  </a:txBody>
                  <a:tcPr/>
                </a:tc>
              </a:tr>
              <a:tr h="389927">
                <a:tc>
                  <a:txBody>
                    <a:bodyPr/>
                    <a:lstStyle/>
                    <a:p>
                      <a:r>
                        <a:rPr lang="ru-RU" dirty="0" smtClean="0"/>
                        <a:t>Свежевыпавший</a:t>
                      </a:r>
                      <a:r>
                        <a:rPr lang="ru-RU" baseline="0" dirty="0" smtClean="0"/>
                        <a:t> снег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10-30</a:t>
                      </a:r>
                      <a:endParaRPr lang="ru-RU" dirty="0"/>
                    </a:p>
                  </a:txBody>
                  <a:tcPr/>
                </a:tc>
              </a:tr>
              <a:tr h="673025">
                <a:tc>
                  <a:txBody>
                    <a:bodyPr/>
                    <a:lstStyle/>
                    <a:p>
                      <a:r>
                        <a:rPr lang="ru-RU" dirty="0" smtClean="0"/>
                        <a:t>Сухой </a:t>
                      </a:r>
                      <a:r>
                        <a:rPr lang="ru-RU" dirty="0" err="1" smtClean="0"/>
                        <a:t>порохообразный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сразу после</a:t>
                      </a:r>
                    </a:p>
                    <a:p>
                      <a:r>
                        <a:rPr lang="ru-RU" baseline="0" dirty="0" smtClean="0"/>
                        <a:t>снегопада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30-60</a:t>
                      </a:r>
                      <a:endParaRPr lang="ru-RU" dirty="0"/>
                    </a:p>
                  </a:txBody>
                  <a:tcPr/>
                </a:tc>
              </a:tr>
              <a:tr h="389927">
                <a:tc>
                  <a:txBody>
                    <a:bodyPr/>
                    <a:lstStyle/>
                    <a:p>
                      <a:r>
                        <a:rPr lang="ru-RU" dirty="0" smtClean="0"/>
                        <a:t>Мокрый</a:t>
                      </a:r>
                      <a:r>
                        <a:rPr lang="ru-RU" baseline="0" dirty="0" smtClean="0"/>
                        <a:t> свежевыпавший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60-150</a:t>
                      </a:r>
                      <a:endParaRPr lang="ru-RU" dirty="0"/>
                    </a:p>
                  </a:txBody>
                  <a:tcPr/>
                </a:tc>
              </a:tr>
              <a:tr h="389927">
                <a:tc>
                  <a:txBody>
                    <a:bodyPr/>
                    <a:lstStyle/>
                    <a:p>
                      <a:r>
                        <a:rPr lang="ru-RU" dirty="0" smtClean="0"/>
                        <a:t>Осевший свежевыпавший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100-200</a:t>
                      </a:r>
                      <a:endParaRPr lang="ru-RU" dirty="0"/>
                    </a:p>
                  </a:txBody>
                  <a:tcPr/>
                </a:tc>
              </a:tr>
              <a:tr h="389927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Метелевого</a:t>
                      </a:r>
                      <a:r>
                        <a:rPr lang="ru-RU" dirty="0" smtClean="0"/>
                        <a:t> переноса, уплотненный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200-300</a:t>
                      </a:r>
                      <a:endParaRPr lang="ru-RU" dirty="0"/>
                    </a:p>
                  </a:txBody>
                  <a:tcPr/>
                </a:tc>
              </a:tr>
              <a:tr h="389927">
                <a:tc>
                  <a:txBody>
                    <a:bodyPr/>
                    <a:lstStyle/>
                    <a:p>
                      <a:r>
                        <a:rPr lang="ru-RU" dirty="0" smtClean="0"/>
                        <a:t>Осевший</a:t>
                      </a:r>
                      <a:r>
                        <a:rPr lang="ru-RU" baseline="0" dirty="0" smtClean="0"/>
                        <a:t> сухой старый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200-500</a:t>
                      </a:r>
                      <a:endParaRPr lang="ru-RU" dirty="0"/>
                    </a:p>
                  </a:txBody>
                  <a:tcPr/>
                </a:tc>
              </a:tr>
              <a:tr h="389927">
                <a:tc>
                  <a:txBody>
                    <a:bodyPr/>
                    <a:lstStyle/>
                    <a:p>
                      <a:r>
                        <a:rPr lang="ru-RU" dirty="0" smtClean="0"/>
                        <a:t>Плотная ветровая доска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350</a:t>
                      </a:r>
                      <a:endParaRPr lang="ru-RU" dirty="0"/>
                    </a:p>
                  </a:txBody>
                  <a:tcPr/>
                </a:tc>
              </a:tr>
              <a:tr h="389927">
                <a:tc>
                  <a:txBody>
                    <a:bodyPr/>
                    <a:lstStyle/>
                    <a:p>
                      <a:r>
                        <a:rPr lang="ru-RU" dirty="0" smtClean="0"/>
                        <a:t>Сухой фирн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500-600</a:t>
                      </a:r>
                      <a:endParaRPr lang="ru-RU" dirty="0"/>
                    </a:p>
                  </a:txBody>
                  <a:tcPr/>
                </a:tc>
              </a:tr>
              <a:tr h="389927">
                <a:tc>
                  <a:txBody>
                    <a:bodyPr/>
                    <a:lstStyle/>
                    <a:p>
                      <a:r>
                        <a:rPr lang="ru-RU" dirty="0" smtClean="0"/>
                        <a:t>Тающий мокрый фирн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600-700</a:t>
                      </a:r>
                      <a:endParaRPr lang="ru-RU" dirty="0"/>
                    </a:p>
                  </a:txBody>
                  <a:tcPr/>
                </a:tc>
              </a:tr>
              <a:tr h="389927">
                <a:tc>
                  <a:txBody>
                    <a:bodyPr/>
                    <a:lstStyle/>
                    <a:p>
                      <a:r>
                        <a:rPr lang="ru-RU" dirty="0" smtClean="0"/>
                        <a:t>Старый мокрый фирн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400-800</a:t>
                      </a:r>
                      <a:endParaRPr lang="ru-RU" dirty="0"/>
                    </a:p>
                  </a:txBody>
                  <a:tcPr/>
                </a:tc>
              </a:tr>
              <a:tr h="389927">
                <a:tc>
                  <a:txBody>
                    <a:bodyPr/>
                    <a:lstStyle/>
                    <a:p>
                      <a:r>
                        <a:rPr lang="ru-RU" dirty="0" smtClean="0"/>
                        <a:t>Глетчерный</a:t>
                      </a:r>
                      <a:r>
                        <a:rPr lang="ru-RU" baseline="0" dirty="0" smtClean="0"/>
                        <a:t> лед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800-960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mountain.ru/article/article_img/1900/f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564904"/>
            <a:ext cx="5940152" cy="407424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 smtClean="0"/>
              <a:t>Опасности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271464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sz="2800" dirty="0" smtClean="0"/>
              <a:t>срыв (трудно организовать надежную страховку);</a:t>
            </a:r>
          </a:p>
          <a:p>
            <a:pPr>
              <a:buFontTx/>
              <a:buChar char="-"/>
            </a:pPr>
            <a:r>
              <a:rPr lang="ru-RU" sz="2800" dirty="0"/>
              <a:t>н</a:t>
            </a:r>
            <a:r>
              <a:rPr lang="ru-RU" sz="2800" dirty="0" smtClean="0"/>
              <a:t>е слышно камней;</a:t>
            </a:r>
          </a:p>
          <a:p>
            <a:pPr>
              <a:buFontTx/>
              <a:buChar char="-"/>
            </a:pPr>
            <a:r>
              <a:rPr lang="ru-RU" sz="2800" dirty="0"/>
              <a:t>н</a:t>
            </a:r>
            <a:r>
              <a:rPr lang="ru-RU" sz="2800" dirty="0" smtClean="0"/>
              <a:t>е видно рельеф (карнизы, трещины…);</a:t>
            </a:r>
          </a:p>
          <a:p>
            <a:pPr>
              <a:buFontTx/>
              <a:buChar char="-"/>
            </a:pPr>
            <a:r>
              <a:rPr lang="ru-RU" sz="2800" dirty="0" smtClean="0"/>
              <a:t>лавины;</a:t>
            </a:r>
          </a:p>
          <a:p>
            <a:pPr>
              <a:buFontTx/>
              <a:buChar char="-"/>
            </a:pPr>
            <a:r>
              <a:rPr lang="ru-RU" sz="2800" dirty="0" smtClean="0"/>
              <a:t>обморожения.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Индивидуальная техника </a:t>
            </a:r>
            <a:r>
              <a:rPr lang="ru-RU" dirty="0" smtClean="0"/>
              <a:t>передвижения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Основной технический элемент – ступени.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323528" y="1174394"/>
            <a:ext cx="872809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1371600" algn="l"/>
              </a:tabLst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1371600" algn="l"/>
              </a:tabLst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1371600" algn="l"/>
              </a:tabLst>
            </a:pPr>
            <a:endParaRPr lang="ru-RU" sz="2400" b="1" i="1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1371600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Правила формирования ступеней: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1371600" algn="l"/>
              </a:tabLst>
            </a:pP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Движение плотной группой со сменой лидера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- Ступени делаются под самого маленького участника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-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- Ступени формируются на полную ступню,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min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- 1/2 ступни 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-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- Если такие ступени не получаются – необходимы кошки. </a:t>
            </a:r>
            <a:endParaRPr lang="ru-RU" sz="2400" dirty="0" smtClean="0"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-1371600" algn="l"/>
              </a:tabLst>
            </a:pP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Ступени должны иметь небольшой наклон внутрь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-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- На рыхлом снегу делаются глубокие ступени. Делать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плавно.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-1371600" algn="l"/>
              </a:tabLst>
            </a:pP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 - Первый формирует, второй </a:t>
            </a: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и третий подсыпают, четвертый 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-1371600" algn="l"/>
              </a:tabLst>
            </a:pP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уплотняет</a:t>
            </a:r>
            <a:endParaRPr lang="ru-RU" sz="24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Индивидуальная техника </a:t>
            </a:r>
            <a:r>
              <a:rPr lang="ru-RU" sz="2800" dirty="0" smtClean="0"/>
              <a:t>передвижения</a:t>
            </a:r>
            <a:br>
              <a:rPr lang="ru-RU" sz="2800" dirty="0" smtClean="0"/>
            </a:br>
            <a:r>
              <a:rPr lang="ru-RU" sz="2800" dirty="0" smtClean="0"/>
              <a:t>Подъем</a:t>
            </a:r>
            <a:endParaRPr lang="ru-RU" sz="28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068960"/>
            <a:ext cx="2842091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555776" y="1340768"/>
            <a:ext cx="353250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ru-RU" sz="2400" dirty="0" smtClean="0"/>
              <a:t> всегда две точки опоры;</a:t>
            </a:r>
          </a:p>
          <a:p>
            <a:pPr>
              <a:buFontTx/>
              <a:buChar char="-"/>
            </a:pPr>
            <a:r>
              <a:rPr lang="ru-RU" sz="2400" dirty="0" smtClean="0"/>
              <a:t> к</a:t>
            </a:r>
            <a:r>
              <a:rPr lang="ru-RU" sz="2400" dirty="0" smtClean="0"/>
              <a:t>орпус вертикально;</a:t>
            </a:r>
          </a:p>
          <a:p>
            <a:pPr>
              <a:buFontTx/>
              <a:buChar char="-"/>
            </a:pPr>
            <a:r>
              <a:rPr lang="ru-RU" sz="2400" dirty="0" smtClean="0"/>
              <a:t> </a:t>
            </a:r>
            <a:r>
              <a:rPr lang="ru-RU" sz="2400" dirty="0" smtClean="0"/>
              <a:t>движения плавные;</a:t>
            </a:r>
          </a:p>
          <a:p>
            <a:pPr>
              <a:buFontTx/>
              <a:buChar char="-"/>
            </a:pPr>
            <a:endParaRPr lang="ru-RU" sz="2400" dirty="0" smtClean="0"/>
          </a:p>
        </p:txBody>
      </p:sp>
      <p:pic>
        <p:nvPicPr>
          <p:cNvPr id="3076" name="Picture 4" descr="http://amidnsk.narod.ru/school/pic6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924944"/>
            <a:ext cx="2219325" cy="3790950"/>
          </a:xfrm>
          <a:prstGeom prst="rect">
            <a:avLst/>
          </a:prstGeom>
          <a:noFill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780928"/>
            <a:ext cx="3203848" cy="3870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Индивидуальная техника передвижения</a:t>
            </a:r>
            <a:br>
              <a:rPr lang="ru-RU" sz="3200" dirty="0" smtClean="0"/>
            </a:br>
            <a:r>
              <a:rPr lang="ru-RU" sz="3200" dirty="0" smtClean="0"/>
              <a:t>Движение на три такта</a:t>
            </a:r>
            <a:endParaRPr lang="ru-RU" sz="3200" dirty="0"/>
          </a:p>
        </p:txBody>
      </p:sp>
      <p:pic>
        <p:nvPicPr>
          <p:cNvPr id="4" name="Содержимое 3" descr="pic75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772816"/>
            <a:ext cx="6984776" cy="3396403"/>
          </a:xfrm>
        </p:spPr>
      </p:pic>
      <p:sp>
        <p:nvSpPr>
          <p:cNvPr id="5" name="TextBox 4"/>
          <p:cNvSpPr txBox="1"/>
          <p:nvPr/>
        </p:nvSpPr>
        <p:spPr>
          <a:xfrm>
            <a:off x="755576" y="5733256"/>
            <a:ext cx="7987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Стало сложно</a:t>
            </a:r>
            <a:r>
              <a:rPr lang="en-US" sz="2800" b="1" dirty="0" smtClean="0"/>
              <a:t>/</a:t>
            </a:r>
            <a:r>
              <a:rPr lang="ru-RU" sz="2800" b="1" dirty="0" smtClean="0"/>
              <a:t>страшно – переходим на три такта!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Индивидуальная техника передвижения</a:t>
            </a:r>
            <a:br>
              <a:rPr lang="ru-RU" sz="2800" dirty="0" smtClean="0"/>
            </a:br>
            <a:r>
              <a:rPr lang="ru-RU" sz="2800" dirty="0" smtClean="0"/>
              <a:t>Спуск</a:t>
            </a:r>
            <a:endParaRPr lang="ru-RU" sz="2800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060848"/>
            <a:ext cx="2595140" cy="4586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348880"/>
            <a:ext cx="4575403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99592" y="1412776"/>
            <a:ext cx="22468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Ступени спуска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5076056" y="1412776"/>
            <a:ext cx="21408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Глиссирование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+mn-lt"/>
              </a:rPr>
              <a:t>Индивидуальная техника передвижения</a:t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Траверсы, повороты</a:t>
            </a:r>
            <a:endParaRPr lang="ru-RU" sz="3200" dirty="0">
              <a:latin typeface="+mn-lt"/>
            </a:endParaRPr>
          </a:p>
        </p:txBody>
      </p:sp>
      <p:pic>
        <p:nvPicPr>
          <p:cNvPr id="4" name="Содержимое 3" descr="pic73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916832"/>
            <a:ext cx="2448272" cy="3165108"/>
          </a:xfrm>
        </p:spPr>
      </p:pic>
      <p:pic>
        <p:nvPicPr>
          <p:cNvPr id="5" name="Рисунок 4" descr="pic7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2636912"/>
            <a:ext cx="2475909" cy="3240360"/>
          </a:xfrm>
          <a:prstGeom prst="rect">
            <a:avLst/>
          </a:prstGeom>
        </p:spPr>
      </p:pic>
      <p:pic>
        <p:nvPicPr>
          <p:cNvPr id="6" name="Рисунок 5" descr="pic7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3068960"/>
            <a:ext cx="2160240" cy="33456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15616" y="1412776"/>
            <a:ext cx="1215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Траверс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3635896" y="1772816"/>
            <a:ext cx="20352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Одношаговый</a:t>
            </a:r>
          </a:p>
          <a:p>
            <a:r>
              <a:rPr lang="ru-RU" sz="2400" dirty="0" smtClean="0"/>
              <a:t>поворот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88224" y="2132856"/>
            <a:ext cx="22677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Траверс крутого</a:t>
            </a:r>
          </a:p>
          <a:p>
            <a:r>
              <a:rPr lang="ru-RU" sz="2400" dirty="0" smtClean="0"/>
              <a:t>склона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Индивидуальная техника передвижения</a:t>
            </a:r>
            <a:br>
              <a:rPr lang="ru-RU" sz="3600" dirty="0" smtClean="0"/>
            </a:br>
            <a:r>
              <a:rPr lang="ru-RU" sz="3600" dirty="0" smtClean="0"/>
              <a:t>Подъем зигзагом</a:t>
            </a:r>
            <a:endParaRPr lang="ru-RU" sz="3600" dirty="0"/>
          </a:p>
        </p:txBody>
      </p:sp>
      <p:pic>
        <p:nvPicPr>
          <p:cNvPr id="4" name="Содержимое 3" descr="pic72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700808"/>
            <a:ext cx="2581275" cy="3409950"/>
          </a:xfrm>
        </p:spPr>
      </p:pic>
      <p:sp>
        <p:nvSpPr>
          <p:cNvPr id="5" name="TextBox 4"/>
          <p:cNvSpPr txBox="1"/>
          <p:nvPr/>
        </p:nvSpPr>
        <p:spPr>
          <a:xfrm>
            <a:off x="3707904" y="2780928"/>
            <a:ext cx="470917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ru-RU" sz="2800" dirty="0" smtClean="0"/>
              <a:t>самый экономный </a:t>
            </a:r>
            <a:r>
              <a:rPr lang="ru-RU" sz="2800" dirty="0" err="1" smtClean="0"/>
              <a:t>углол</a:t>
            </a:r>
            <a:r>
              <a:rPr lang="ru-RU" sz="2800" dirty="0" smtClean="0"/>
              <a:t> 45;</a:t>
            </a:r>
          </a:p>
          <a:p>
            <a:pPr>
              <a:buFontTx/>
              <a:buChar char="-"/>
            </a:pPr>
            <a:r>
              <a:rPr lang="ru-RU" sz="2800" dirty="0" smtClean="0"/>
              <a:t> </a:t>
            </a:r>
            <a:r>
              <a:rPr lang="ru-RU" sz="2800" dirty="0" smtClean="0"/>
              <a:t>смена лидера на поворотах;</a:t>
            </a:r>
          </a:p>
          <a:p>
            <a:pPr>
              <a:buFontTx/>
              <a:buChar char="-"/>
            </a:pPr>
            <a:r>
              <a:rPr lang="ru-RU" sz="2800" dirty="0" smtClean="0"/>
              <a:t> </a:t>
            </a:r>
            <a:r>
              <a:rPr lang="ru-RU" sz="2800" dirty="0" smtClean="0"/>
              <a:t>не идти друг над другом.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Преодоление снежных мостов</a:t>
            </a:r>
            <a:endParaRPr lang="ru-RU" dirty="0"/>
          </a:p>
        </p:txBody>
      </p:sp>
      <p:pic>
        <p:nvPicPr>
          <p:cNvPr id="2150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052736"/>
            <a:ext cx="3614109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Рисунок 6" descr="pic7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3933056"/>
            <a:ext cx="3059703" cy="237626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5576" y="6165304"/>
            <a:ext cx="7813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При необходимости переходим на перильную страховку.</a:t>
            </a:r>
            <a:endParaRPr lang="ru-RU" sz="2400" b="1" dirty="0"/>
          </a:p>
        </p:txBody>
      </p:sp>
      <p:pic>
        <p:nvPicPr>
          <p:cNvPr id="9" name="Рисунок 8" descr="pic7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3861048"/>
            <a:ext cx="2736304" cy="24129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Техника передвижения по снежным склонам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052736"/>
            <a:ext cx="8219256" cy="55892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i="1" dirty="0" smtClean="0"/>
              <a:t>При склоне до 30°</a:t>
            </a:r>
            <a:endParaRPr lang="ru-RU" sz="2400" dirty="0" smtClean="0"/>
          </a:p>
          <a:p>
            <a:pPr>
              <a:buFontTx/>
              <a:buChar char="-"/>
            </a:pPr>
            <a:r>
              <a:rPr lang="ru-RU" sz="2400" dirty="0" smtClean="0"/>
              <a:t>подъем </a:t>
            </a:r>
            <a:r>
              <a:rPr lang="ru-RU" sz="2400" dirty="0" smtClean="0"/>
              <a:t>в </a:t>
            </a:r>
            <a:r>
              <a:rPr lang="ru-RU" sz="2400" dirty="0" smtClean="0"/>
              <a:t>лоб;</a:t>
            </a:r>
          </a:p>
          <a:p>
            <a:pPr>
              <a:buFontTx/>
              <a:buChar char="-"/>
            </a:pPr>
            <a:r>
              <a:rPr lang="ru-RU" sz="2400" dirty="0" smtClean="0"/>
              <a:t>спуск </a:t>
            </a:r>
            <a:r>
              <a:rPr lang="ru-RU" sz="2400" dirty="0" smtClean="0"/>
              <a:t>по линии падения </a:t>
            </a:r>
            <a:r>
              <a:rPr lang="ru-RU" sz="2400" dirty="0" smtClean="0"/>
              <a:t>воды спиной к склону.</a:t>
            </a:r>
          </a:p>
          <a:p>
            <a:pPr>
              <a:buNone/>
            </a:pPr>
            <a:r>
              <a:rPr lang="ru-RU" sz="2400" b="1" i="1" dirty="0" smtClean="0"/>
              <a:t>При склоне от 30 до 45°</a:t>
            </a:r>
            <a:endParaRPr lang="ru-RU" sz="2400" dirty="0" smtClean="0"/>
          </a:p>
          <a:p>
            <a:pPr>
              <a:buFontTx/>
              <a:buChar char="-"/>
            </a:pPr>
            <a:r>
              <a:rPr lang="ru-RU" sz="2400" dirty="0" smtClean="0"/>
              <a:t>подъем зигзагом; </a:t>
            </a:r>
          </a:p>
          <a:p>
            <a:pPr>
              <a:buFontTx/>
              <a:buChar char="-"/>
            </a:pPr>
            <a:r>
              <a:rPr lang="ru-RU" sz="2400" dirty="0" smtClean="0"/>
              <a:t>спуск по линии </a:t>
            </a:r>
            <a:r>
              <a:rPr lang="ru-RU" sz="2400" dirty="0" smtClean="0"/>
              <a:t>падения спиной к склону  либо </a:t>
            </a:r>
            <a:r>
              <a:rPr lang="ru-RU" sz="2400" dirty="0" smtClean="0"/>
              <a:t>лицом к склону с опорой на </a:t>
            </a:r>
            <a:r>
              <a:rPr lang="ru-RU" sz="2400" dirty="0" smtClean="0"/>
              <a:t>ледоруб.</a:t>
            </a:r>
          </a:p>
          <a:p>
            <a:pPr>
              <a:buNone/>
            </a:pPr>
            <a:r>
              <a:rPr lang="ru-RU" sz="2400" dirty="0" smtClean="0"/>
              <a:t> </a:t>
            </a:r>
            <a:r>
              <a:rPr lang="ru-RU" sz="2400" b="1" i="1" dirty="0" smtClean="0"/>
              <a:t>При склоне круче 45° 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- подъем на три такта в лоб, используется только ледоруб! </a:t>
            </a:r>
          </a:p>
          <a:p>
            <a:pPr>
              <a:buFontTx/>
              <a:buChar char="-"/>
            </a:pPr>
            <a:r>
              <a:rPr lang="ru-RU" sz="2400" dirty="0" smtClean="0"/>
              <a:t>спуск </a:t>
            </a:r>
            <a:r>
              <a:rPr lang="ru-RU" sz="2400" dirty="0" smtClean="0"/>
              <a:t>по линии падения воды, как правило, лицом к </a:t>
            </a:r>
            <a:r>
              <a:rPr lang="ru-RU" sz="2400" dirty="0" smtClean="0"/>
              <a:t>склону.</a:t>
            </a:r>
          </a:p>
          <a:p>
            <a:pPr algn="just">
              <a:buNone/>
            </a:pPr>
            <a:r>
              <a:rPr lang="ru-RU" sz="2400" b="1" i="1" dirty="0" smtClean="0"/>
              <a:t>На протяженных склонах крутизной 30° и </a:t>
            </a:r>
            <a:r>
              <a:rPr lang="ru-RU" sz="2400" b="1" i="1" dirty="0" smtClean="0"/>
              <a:t>более</a:t>
            </a:r>
          </a:p>
          <a:p>
            <a:pPr algn="just">
              <a:buNone/>
            </a:pPr>
            <a:r>
              <a:rPr lang="ru-RU" sz="2400" b="1" i="1" dirty="0" smtClean="0"/>
              <a:t>используют </a:t>
            </a:r>
            <a:r>
              <a:rPr lang="ru-RU" sz="2400" b="1" i="1" dirty="0" smtClean="0"/>
              <a:t>перильную </a:t>
            </a:r>
            <a:r>
              <a:rPr lang="ru-RU" sz="2400" b="1" i="1" dirty="0" smtClean="0"/>
              <a:t>страховку.</a:t>
            </a:r>
            <a:endParaRPr lang="ru-RU" sz="2400" b="1" dirty="0" smtClean="0"/>
          </a:p>
          <a:p>
            <a:pPr>
              <a:buNone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Тактика движения по снегу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smtClean="0"/>
              <a:t>Снег – ненадежный вид рельефа!</a:t>
            </a:r>
          </a:p>
          <a:p>
            <a:pPr>
              <a:buFontTx/>
              <a:buChar char="-"/>
            </a:pPr>
            <a:r>
              <a:rPr lang="ru-RU" sz="2400" dirty="0" smtClean="0"/>
              <a:t>Если </a:t>
            </a:r>
            <a:r>
              <a:rPr lang="ru-RU" sz="2400" dirty="0" smtClean="0"/>
              <a:t>толщина снега невелика, и он лежит на льду (скалах), то необходимо применять ледовую (скальную) технику (кошки, крепление веревки в лед/скалы</a:t>
            </a:r>
            <a:r>
              <a:rPr lang="ru-RU" sz="2400" dirty="0" smtClean="0"/>
              <a:t>);</a:t>
            </a:r>
          </a:p>
          <a:p>
            <a:pPr>
              <a:buFontTx/>
              <a:buChar char="-"/>
            </a:pPr>
            <a:r>
              <a:rPr lang="ru-RU" sz="2400" dirty="0" smtClean="0"/>
              <a:t>Спусковые ступени лучше делать отдельно;</a:t>
            </a:r>
            <a:endParaRPr lang="ru-RU" sz="2400" dirty="0" smtClean="0"/>
          </a:p>
          <a:p>
            <a:pPr>
              <a:buFontTx/>
              <a:buChar char="-"/>
            </a:pPr>
            <a:r>
              <a:rPr lang="ru-RU" sz="2400" dirty="0" smtClean="0"/>
              <a:t>Лучше проходить ранним утром;</a:t>
            </a:r>
          </a:p>
          <a:p>
            <a:pPr>
              <a:buFontTx/>
              <a:buChar char="-"/>
            </a:pPr>
            <a:r>
              <a:rPr lang="ru-RU" sz="2400" dirty="0" smtClean="0"/>
              <a:t>Крутые склоны с провешиванием перил </a:t>
            </a:r>
            <a:r>
              <a:rPr lang="ru-RU" sz="2400" dirty="0" smtClean="0"/>
              <a:t>лучше </a:t>
            </a:r>
            <a:r>
              <a:rPr lang="ru-RU" sz="2400" dirty="0" smtClean="0"/>
              <a:t>проходить в </a:t>
            </a:r>
            <a:r>
              <a:rPr lang="ru-RU" sz="2400" dirty="0" smtClean="0"/>
              <a:t>лоб;</a:t>
            </a:r>
          </a:p>
          <a:p>
            <a:pPr>
              <a:buFontTx/>
              <a:buChar char="-"/>
            </a:pPr>
            <a:r>
              <a:rPr lang="ru-RU" sz="2400" b="1" dirty="0" smtClean="0"/>
              <a:t>На </a:t>
            </a:r>
            <a:r>
              <a:rPr lang="ru-RU" sz="2400" b="1" dirty="0" smtClean="0"/>
              <a:t>закрытых </a:t>
            </a:r>
            <a:r>
              <a:rPr lang="ru-RU" sz="2400" b="1" dirty="0" smtClean="0"/>
              <a:t>ледниках </a:t>
            </a:r>
            <a:r>
              <a:rPr lang="ru-RU" sz="2400" b="1" dirty="0" smtClean="0"/>
              <a:t>– </a:t>
            </a:r>
            <a:r>
              <a:rPr lang="ru-RU" sz="2400" b="1" dirty="0" smtClean="0"/>
              <a:t>связки!</a:t>
            </a:r>
          </a:p>
          <a:p>
            <a:pPr>
              <a:buFontTx/>
              <a:buChar char="-"/>
            </a:pPr>
            <a:r>
              <a:rPr lang="ru-RU" sz="2400" dirty="0" smtClean="0"/>
              <a:t>Помнить о лавинной опасности.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Страховка на снежном рельефе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400" b="1" dirty="0" smtClean="0"/>
              <a:t>На снежном или фирновом склоне можно создать точку опоры практически в любом месте, но она будет столь же ненадежна, как и сам снежный рельеф</a:t>
            </a:r>
            <a:r>
              <a:rPr lang="ru-RU" sz="2400" b="1" dirty="0" smtClean="0"/>
              <a:t>.</a:t>
            </a:r>
          </a:p>
          <a:p>
            <a:pPr>
              <a:buNone/>
            </a:pPr>
            <a:endParaRPr lang="ru-RU" sz="2400" b="1" dirty="0" smtClean="0"/>
          </a:p>
          <a:p>
            <a:pPr>
              <a:buNone/>
            </a:pPr>
            <a:endParaRPr lang="ru-RU" sz="2400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55576" y="2996952"/>
          <a:ext cx="7560840" cy="3077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94543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Способ страховки через ледоруб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Предельная</a:t>
                      </a:r>
                      <a:r>
                        <a:rPr lang="ru-RU" sz="2400" baseline="0" dirty="0" smtClean="0"/>
                        <a:t> нагрузка при рывке, кгс</a:t>
                      </a:r>
                      <a:endParaRPr lang="ru-RU" sz="2400" dirty="0"/>
                    </a:p>
                  </a:txBody>
                  <a:tcPr/>
                </a:tc>
              </a:tr>
              <a:tr h="426027">
                <a:tc>
                  <a:txBody>
                    <a:bodyPr/>
                    <a:lstStyle/>
                    <a:p>
                      <a:r>
                        <a:rPr lang="ru-RU" dirty="0" smtClean="0"/>
                        <a:t>Страховка</a:t>
                      </a:r>
                      <a:r>
                        <a:rPr lang="ru-RU" baseline="0" dirty="0" smtClean="0"/>
                        <a:t> через головку ледоруба. </a:t>
                      </a:r>
                    </a:p>
                    <a:p>
                      <a:r>
                        <a:rPr lang="ru-RU" baseline="0" dirty="0" smtClean="0"/>
                        <a:t>Снег – свежий, сухой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50-70</a:t>
                      </a:r>
                      <a:endParaRPr lang="ru-RU" dirty="0"/>
                    </a:p>
                  </a:txBody>
                  <a:tcPr/>
                </a:tc>
              </a:tr>
              <a:tr h="426027">
                <a:tc>
                  <a:txBody>
                    <a:bodyPr/>
                    <a:lstStyle/>
                    <a:p>
                      <a:r>
                        <a:rPr lang="ru-RU" dirty="0" smtClean="0"/>
                        <a:t>То же,</a:t>
                      </a:r>
                      <a:r>
                        <a:rPr lang="ru-RU" baseline="0" dirty="0" smtClean="0"/>
                        <a:t> но в уплотненном снегу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до 100</a:t>
                      </a:r>
                      <a:endParaRPr lang="ru-RU" dirty="0"/>
                    </a:p>
                  </a:txBody>
                  <a:tcPr/>
                </a:tc>
              </a:tr>
              <a:tr h="426027">
                <a:tc>
                  <a:txBody>
                    <a:bodyPr/>
                    <a:lstStyle/>
                    <a:p>
                      <a:r>
                        <a:rPr lang="ru-RU" dirty="0" smtClean="0"/>
                        <a:t>То же, но</a:t>
                      </a:r>
                      <a:r>
                        <a:rPr lang="ru-RU" baseline="0" dirty="0" smtClean="0"/>
                        <a:t> в утоптанном снегу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120-140</a:t>
                      </a:r>
                      <a:endParaRPr lang="ru-RU" dirty="0"/>
                    </a:p>
                  </a:txBody>
                  <a:tcPr/>
                </a:tc>
              </a:tr>
              <a:tr h="426027">
                <a:tc>
                  <a:txBody>
                    <a:bodyPr/>
                    <a:lstStyle/>
                    <a:p>
                      <a:r>
                        <a:rPr lang="ru-RU" dirty="0" smtClean="0"/>
                        <a:t>«Т»-образное закрепление ледоруба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500-700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6237312"/>
            <a:ext cx="85738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        Точки не выдержат «глухой рывок». Только динамическая страховка!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Страховка через ледоруб</a:t>
            </a:r>
            <a:endParaRPr lang="ru-RU" dirty="0"/>
          </a:p>
        </p:txBody>
      </p:sp>
      <p:pic>
        <p:nvPicPr>
          <p:cNvPr id="4" name="Содержимое 3" descr="sneg2_thum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340768"/>
            <a:ext cx="6480720" cy="3917235"/>
          </a:xfrm>
        </p:spPr>
      </p:pic>
      <p:sp>
        <p:nvSpPr>
          <p:cNvPr id="5" name="TextBox 4"/>
          <p:cNvSpPr txBox="1"/>
          <p:nvPr/>
        </p:nvSpPr>
        <p:spPr>
          <a:xfrm>
            <a:off x="1043608" y="5589240"/>
            <a:ext cx="73737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ru-RU" sz="2400" dirty="0" smtClean="0"/>
              <a:t>можно усилить, встав на ледоруб ногой;</a:t>
            </a:r>
          </a:p>
          <a:p>
            <a:pPr>
              <a:buFontTx/>
              <a:buChar char="-"/>
            </a:pPr>
            <a:r>
              <a:rPr lang="ru-RU" sz="2400" dirty="0" smtClean="0"/>
              <a:t> </a:t>
            </a:r>
            <a:r>
              <a:rPr lang="ru-RU" sz="2400" dirty="0" smtClean="0"/>
              <a:t>при страховке через древко – риск </a:t>
            </a:r>
            <a:r>
              <a:rPr lang="ru-RU" sz="2400" dirty="0" err="1" smtClean="0"/>
              <a:t>прорезания</a:t>
            </a:r>
            <a:r>
              <a:rPr lang="ru-RU" sz="2400" dirty="0" smtClean="0"/>
              <a:t> снега.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T-</a:t>
            </a:r>
            <a:r>
              <a:rPr lang="ru-RU" dirty="0" smtClean="0"/>
              <a:t>образное закрепление ледоруба</a:t>
            </a:r>
            <a:endParaRPr lang="ru-RU" dirty="0"/>
          </a:p>
        </p:txBody>
      </p:sp>
      <p:pic>
        <p:nvPicPr>
          <p:cNvPr id="4" name="Содержимое 3" descr="sneg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196752"/>
            <a:ext cx="7272808" cy="4182847"/>
          </a:xfrm>
        </p:spPr>
      </p:pic>
      <p:sp>
        <p:nvSpPr>
          <p:cNvPr id="5" name="TextBox 4"/>
          <p:cNvSpPr txBox="1"/>
          <p:nvPr/>
        </p:nvSpPr>
        <p:spPr>
          <a:xfrm>
            <a:off x="1907704" y="5517232"/>
            <a:ext cx="52604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ru-RU" sz="2400" dirty="0" smtClean="0"/>
              <a:t> Готовим площадку;</a:t>
            </a:r>
          </a:p>
          <a:p>
            <a:pPr>
              <a:buFontTx/>
              <a:buChar char="-"/>
            </a:pPr>
            <a:r>
              <a:rPr lang="ru-RU" sz="2400" dirty="0" smtClean="0"/>
              <a:t> Петлю на узел стремя ближе к клюву.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Снежный якорь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 descr="deadman-500x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4464496" cy="4464496"/>
          </a:xfrm>
          <a:prstGeom prst="rect">
            <a:avLst/>
          </a:prstGeom>
        </p:spPr>
      </p:pic>
      <p:pic>
        <p:nvPicPr>
          <p:cNvPr id="5" name="Рисунок 4" descr="sneg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844824"/>
            <a:ext cx="4290078" cy="36406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Ледорубный крест</a:t>
            </a:r>
            <a:endParaRPr lang="ru-RU" dirty="0"/>
          </a:p>
        </p:txBody>
      </p:sp>
      <p:pic>
        <p:nvPicPr>
          <p:cNvPr id="4" name="Содержимое 3" descr="pic113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23392" y="1600200"/>
            <a:ext cx="469721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Связки на закрытом леднике</a:t>
            </a:r>
            <a:endParaRPr lang="ru-RU" dirty="0"/>
          </a:p>
        </p:txBody>
      </p:sp>
      <p:pic>
        <p:nvPicPr>
          <p:cNvPr id="4" name="Содержимое 3" descr="pic105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83768" y="1262155"/>
            <a:ext cx="4320480" cy="559584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 smtClean="0"/>
              <a:t>«Альпийская» схема</a:t>
            </a:r>
            <a:endParaRPr lang="ru-RU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268760"/>
            <a:ext cx="4938088" cy="5338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Рекомендуемая литература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П.П. Захаров. Начальная подготовка альпинистов;</a:t>
            </a:r>
          </a:p>
          <a:p>
            <a:pPr marL="514350" indent="-514350">
              <a:buAutoNum type="arabicPeriod"/>
            </a:pPr>
            <a:r>
              <a:rPr lang="ru-RU" dirty="0" smtClean="0"/>
              <a:t>П.П. Захаров. Спортивная подготовка альпинистов;</a:t>
            </a:r>
          </a:p>
          <a:p>
            <a:pPr marL="514350" indent="-514350">
              <a:buAutoNum type="arabicPeriod"/>
            </a:pPr>
            <a:r>
              <a:rPr lang="ru-RU" dirty="0" smtClean="0"/>
              <a:t>П. Хилл. Навыки альпинизма;</a:t>
            </a:r>
          </a:p>
          <a:p>
            <a:pPr marL="514350" indent="-514350">
              <a:buAutoNum type="arabicPeriod"/>
            </a:pPr>
            <a:r>
              <a:rPr lang="ru-RU" dirty="0" smtClean="0"/>
              <a:t>С. </a:t>
            </a:r>
            <a:r>
              <a:rPr lang="ru-RU" dirty="0" err="1" smtClean="0"/>
              <a:t>Веденин</a:t>
            </a:r>
            <a:r>
              <a:rPr lang="ru-RU" dirty="0" smtClean="0"/>
              <a:t>. Вытаскиваем напарника из трещины. «Риск </a:t>
            </a:r>
            <a:r>
              <a:rPr lang="ru-RU" dirty="0" err="1" smtClean="0"/>
              <a:t>онсайт</a:t>
            </a:r>
            <a:r>
              <a:rPr lang="ru-RU" dirty="0" smtClean="0"/>
              <a:t>» выпуск 61.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577</Words>
  <Application>Microsoft Office PowerPoint</Application>
  <PresentationFormat>Экран (4:3)</PresentationFormat>
  <Paragraphs>119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Снег</vt:lpstr>
      <vt:lpstr>Виды снега</vt:lpstr>
      <vt:lpstr>Опасности</vt:lpstr>
      <vt:lpstr>Индивидуальная техника передвижения</vt:lpstr>
      <vt:lpstr>Индивидуальная техника передвижения Подъем</vt:lpstr>
      <vt:lpstr>Индивидуальная техника передвижения Движение на три такта</vt:lpstr>
      <vt:lpstr>Индивидуальная техника передвижения Спуск</vt:lpstr>
      <vt:lpstr>Индивидуальная техника передвижения Траверсы, повороты</vt:lpstr>
      <vt:lpstr>Индивидуальная техника передвижения Подъем зигзагом</vt:lpstr>
      <vt:lpstr>Преодоление снежных мостов</vt:lpstr>
      <vt:lpstr>Техника передвижения по снежным склонам</vt:lpstr>
      <vt:lpstr>Тактика движения по снегу</vt:lpstr>
      <vt:lpstr>Страховка на снежном рельефе</vt:lpstr>
      <vt:lpstr>Страховка через ледоруб</vt:lpstr>
      <vt:lpstr>T-образное закрепление ледоруба</vt:lpstr>
      <vt:lpstr>Снежный якорь</vt:lpstr>
      <vt:lpstr>Ледорубный крест</vt:lpstr>
      <vt:lpstr>Связки на закрытом леднике</vt:lpstr>
      <vt:lpstr>«Альпийская» схема</vt:lpstr>
      <vt:lpstr>Рекомендуемая 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Снег</dc:title>
  <dc:creator>ASGuard</dc:creator>
  <cp:lastModifiedBy>Алексей</cp:lastModifiedBy>
  <cp:revision>34</cp:revision>
  <dcterms:created xsi:type="dcterms:W3CDTF">2014-02-11T08:56:28Z</dcterms:created>
  <dcterms:modified xsi:type="dcterms:W3CDTF">2014-02-11T19:04:31Z</dcterms:modified>
</cp:coreProperties>
</file>