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9"/>
  </p:notesMasterIdLst>
  <p:sldIdLst>
    <p:sldId id="256" r:id="rId2"/>
    <p:sldId id="257" r:id="rId3"/>
    <p:sldId id="302" r:id="rId4"/>
    <p:sldId id="292" r:id="rId5"/>
    <p:sldId id="306" r:id="rId6"/>
    <p:sldId id="308" r:id="rId7"/>
    <p:sldId id="307" r:id="rId8"/>
    <p:sldId id="309" r:id="rId9"/>
    <p:sldId id="316" r:id="rId10"/>
    <p:sldId id="291" r:id="rId11"/>
    <p:sldId id="305" r:id="rId12"/>
    <p:sldId id="290" r:id="rId13"/>
    <p:sldId id="293" r:id="rId14"/>
    <p:sldId id="294" r:id="rId15"/>
    <p:sldId id="304" r:id="rId16"/>
    <p:sldId id="303" r:id="rId17"/>
    <p:sldId id="295" r:id="rId18"/>
    <p:sldId id="296" r:id="rId19"/>
    <p:sldId id="297" r:id="rId20"/>
    <p:sldId id="298" r:id="rId21"/>
    <p:sldId id="312" r:id="rId22"/>
    <p:sldId id="311" r:id="rId23"/>
    <p:sldId id="313" r:id="rId24"/>
    <p:sldId id="315" r:id="rId25"/>
    <p:sldId id="314" r:id="rId26"/>
    <p:sldId id="310" r:id="rId27"/>
    <p:sldId id="278" r:id="rId28"/>
    <p:sldId id="262" r:id="rId29"/>
    <p:sldId id="264" r:id="rId30"/>
    <p:sldId id="266" r:id="rId31"/>
    <p:sldId id="269" r:id="rId32"/>
    <p:sldId id="270" r:id="rId33"/>
    <p:sldId id="272" r:id="rId34"/>
    <p:sldId id="318" r:id="rId35"/>
    <p:sldId id="273" r:id="rId36"/>
    <p:sldId id="274" r:id="rId37"/>
    <p:sldId id="279" r:id="rId38"/>
    <p:sldId id="275" r:id="rId39"/>
    <p:sldId id="276" r:id="rId40"/>
    <p:sldId id="277" r:id="rId41"/>
    <p:sldId id="289" r:id="rId42"/>
    <p:sldId id="267" r:id="rId43"/>
    <p:sldId id="319" r:id="rId44"/>
    <p:sldId id="320" r:id="rId45"/>
    <p:sldId id="321" r:id="rId46"/>
    <p:sldId id="301" r:id="rId47"/>
    <p:sldId id="285" r:id="rId48"/>
  </p:sldIdLst>
  <p:sldSz cx="9144000" cy="6858000" type="screen4x3"/>
  <p:notesSz cx="7099300" cy="102346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14" autoAdjust="0"/>
    <p:restoredTop sz="86118" autoAdjust="0"/>
  </p:normalViewPr>
  <p:slideViewPr>
    <p:cSldViewPr>
      <p:cViewPr varScale="1">
        <p:scale>
          <a:sx n="93" d="100"/>
          <a:sy n="93" d="100"/>
        </p:scale>
        <p:origin x="-534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DEDF00-5B88-4DC3-8926-610B1C515EA4}" type="datetimeFigureOut">
              <a:rPr lang="ru-RU" smtClean="0"/>
              <a:pPr/>
              <a:t>15.12.2016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0075" cy="4605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A94C67-58C5-4BB9-934A-2D8ED0B7570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ru-RU" dirty="0" smtClean="0"/>
              <a:t>Разрывы в теле ледника, вызванные неодинаковой скоростью течения льда, называются </a:t>
            </a:r>
            <a:r>
              <a:rPr lang="ru-RU" b="1" i="1" dirty="0" smtClean="0"/>
              <a:t>ледовыми</a:t>
            </a:r>
            <a:r>
              <a:rPr lang="ru-RU" dirty="0" smtClean="0"/>
              <a:t> или </a:t>
            </a:r>
            <a:r>
              <a:rPr lang="ru-RU" b="1" i="1" dirty="0" smtClean="0"/>
              <a:t>ледниковыми трещинами</a:t>
            </a:r>
            <a:r>
              <a:rPr lang="ru-RU" dirty="0" smtClean="0"/>
              <a:t>.</a:t>
            </a:r>
          </a:p>
          <a:p>
            <a:pPr eaLnBrk="1" hangingPunct="1"/>
            <a:r>
              <a:rPr lang="ru-RU" dirty="0" smtClean="0"/>
              <a:t>Из-за нагрева скал края ледника тают быстрее, поэтому средняя его часть оказывается выпуклой. Давление льда в этой зоне больше, чем на краях, а значит и лед здесь пластичнее. По этой причине средняя часть ледника течет быстрее, и непластичные верхние слои льда разрываются, образуя трещины (</a:t>
            </a:r>
            <a:r>
              <a:rPr lang="ru-RU" dirty="0" err="1" smtClean="0"/>
              <a:t>огивы</a:t>
            </a:r>
            <a:r>
              <a:rPr lang="ru-RU" dirty="0" smtClean="0"/>
              <a:t>), выгнутые в сторону языка и смыкающиеся ближе к краям (рис. 9а). Трение краев ледника о склоны долины может привести к образованию боковых трещин, ширина которых уменьшается в сторону оси и верховьев ледника (рис. 9б). Если долина расширяется или язык вытекает на равнину, лед растекается в стороны, образуя продольные трещины, ориентированные перпендикулярно направлению растекания (рис. 9в).</a:t>
            </a:r>
            <a:endParaRPr lang="ru-RU" b="1" dirty="0" smtClean="0">
              <a:hlinkClick r:id=""/>
            </a:endParaRPr>
          </a:p>
          <a:p>
            <a:pPr eaLnBrk="1" hangingPunct="1"/>
            <a:r>
              <a:rPr lang="ru-RU" dirty="0" smtClean="0"/>
              <a:t>При повороте долины лед, находящийся на внешней стороне дуги поворота, отстает от льда, текущего по внутренней дуге. При этом образуются радиальные трещины, расширяющиеся в сторону увеличения радиуса (рис. 9г). Там, где дно долины меняет уклон, возникают зоны растяжения, и образуются поперечные трещины (рис. 9д), расширяющиеся книзу на вогнутых участках и кверху – на выпуклых (рис. 10). Наложение трещин разного направления образуют сетку трещин.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err="1" smtClean="0"/>
              <a:t>Сераки</a:t>
            </a:r>
            <a:r>
              <a:rPr lang="ru-RU" sz="1200" dirty="0" smtClean="0"/>
              <a:t> неустойчивы и грозят ледовыми обвалами</a:t>
            </a: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Виды льда.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Лед бывает довольно </a:t>
            </a:r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разнообразным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по температуре, структуре, плотности - но нам актуальна </a:t>
            </a:r>
            <a:r>
              <a:rPr lang="ru-RU" sz="12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трехчленная классификация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: 1) мягкий летний глетчерный лед - 95-97% всех случаев, 2) твердый зимний лед (мраморный, бутылочный), 3) натечный лед. Это все, что достаточно знать участникам. В основном все что рассказывается и учится относится к глетчерному льду и это действительно правильно. Но следует помнить что если встретятся другие виды льда вам как руководителям следует учитывать их особенности.</a:t>
            </a:r>
          </a:p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Где встречаются? Зимний - в теневых зонах: возле камней, в закрытых желобах,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рантклюфтах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иногда участки под снегом; натечный возле и на скалах, в кулуарах. Опасно, что при внезапном выходе на такой лед возможен срыв. Что делать? В зимний колотиться со всей силы, на натечном идти аккуратно: избегая скалывания. В любом случае лучше обойти.</a:t>
            </a:r>
          </a:p>
          <a:p>
            <a:endParaRPr lang="ru-RU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Движение.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В зависимости от направления движения (подъем, спуск и траверс) и крутизны склона (пологий, средний, крутой) следует применять различную технику. Коротко напомню ее. При подъеме движение сначала вертикально вверх (до 15-20°), ноги параллельны и ставятся на всю стопу, затем с увеличением крутизны переходим на зигзаг, ставя ноги лесенкой (довольно неудобно на платформах), и , наконец, движение на передних зубьях. Ни в коем случае не использовать "елочку" - это не "елочка", а раскоряка! (придумали лыжники в другой ситуации). Разворот на крутом склоне также следует выполнять лицом к склону, страхуясь клювиком ледоруба. На пологом можно и через спину. Разворот при зигзаге стандартный - в один прямой шаг.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 спуске также следует ставить ноги прямо, ступни параллельно и на все зубья. Удар идет ногой от колена, таз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отпячен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назад, корпус наклонен вперед - центр тяжести проходит через площадь опоры. Ледоруб используется для опоры при проскальзывании (крутизна до 30°). Дальше лучше спускаться на передних зубьях лицом к склону со страховкой клювиком ледоруба.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На траверсе некрутых ледовых склонов используется обычная техника: верхняя нога идет параллельно, нижняя развернута в долину, ледоруб в положении "на изготовку"; при увеличении крутизны переходим на движение лицом к долине, а затем на передние зубья лицом к склону.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При зачистке площадки для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ледобура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следует просто срубить верхние 10-15 см склона (или больше), чтобы дорыться до крепкого коренного льда. Горизонтальную площадку вырубать НЕ следует, это даже противопоказано.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Ледобур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как вы помните, надо закручивать под углом 100° к плоскости склона и присыпать снегом или льдом. Он должен быть закручен по самую головку, в противном случае надо вешать петлю прямо на корпус возле льда, чтобы не было выламывающего плеча силы (рычага). При использовании их в качестве промежуточных страховочных точек веревку лучше пропускать не прямо в карабин в серьге, а использовать хотя бы короткие оттяжки - во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избежания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разбалтывания и выкручивания бура веревкой при протравливании.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Особенности снега, льда, скал, осыпи. При прочих равных некрутой лед следует предпочесть всем - движение по льду наиболее плавное и не требует дополнительных усилий. При увеличении крутизны лучше предпочесть снег или осыпь, однако где-то вблизи льда, чтобы можно было делать точки страховки. Если постоянно требуется страховка, то лучше лед. Скалы всегда имеют низший приоритет, т.к. движение с рюкзаком по ним затруднительно и они имеют локально большую крутизну, чем ледовый склон. Могут быть выбраны в случае сильной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разорванности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льда или наличия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лавино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или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камнеопасности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 в отдельных случаях для крутого льда. когда проход по скалам действительно объективно проще. Снег и фирн в общем приоритетнее льда и при возможности на сложных участках лучше двигаться по ним. Живая осыпь под снегом и льдом, мокрые заснеженные скалы и кулуары и желоба с натечным льдом это вообще самое последнее дело. Их лучше обойти при любом раскладе. В трещинах ледовые перья предпочтительнее снежных мостов, а открытые ледники - закрытым.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Ледопады - это сложный комбинированный вид рельефа. Они встречаются в сложных категориях - четверках и даже скорее пятерках и требуют больших технических и психологических усилий. Особенность ледопадов состоит в том, что они постоянно меняются, причем не только в течение длительного промежутка времени (за 20 лет может стать совершенно неузнаваемым), но и буквально в течении нескольких лет в зависимости от величины снежного покрова, времени прохождения, погоды, каких-то локальных подвижек льда. Сообразно этому меняется и тактика их прохождения. Поэтому отчеты по ним конечно следует читать (и смотреть фотографии) , и даже больше чем по другим, чтобы иметь обще представление о структуре ледопада и возможностях прохождения, но все равно каждый раз ледопад идется заново и это большая нагрузка на руководителя. Обязательно надо знать стандартные пути обхода по скалам борта, </a:t>
            </a:r>
            <a:r>
              <a:rPr lang="ru-RU" sz="1200" kern="1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рантклюфтам</a:t>
            </a:r>
            <a:r>
              <a:rPr lang="ru-RU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или вообще через боковые перелазы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A94C67-58C5-4BB9-934A-2D8ED0B75703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8EB057-9A8B-4E5E-9693-00E4ACF014A4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D71B17-B442-4651-8700-F16F5553B8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36AEC-5949-4F88-97FF-624077376ACE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C012-D13D-4676-BBA2-479FDDABB1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30364-FB5D-457F-953F-ED525FAC7EBB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66AE02-4E82-409A-B4F3-03DF91C21E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631B9-61CB-4315-A106-A43475908E85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2601F-7E69-4CB0-AB57-500471EAF0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81C498-4408-4640-B2D1-1127D57F2465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B776-416E-42BF-884F-6384F01C87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D1A53-D254-42B5-A51A-C54EA3238DC8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86F0F-09B0-4A68-8EB9-833DDB55BF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5EE8D-685B-451F-BA0E-E690E49067D2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DF213-659B-4DF9-9E1F-744C3343E0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5890F-C80E-4425-9A08-FEDD10EDD073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F25E5-721C-42A3-88B3-6328A28B18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52F7D-DA09-4DDD-AD8A-37F285875DE3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D4378-0FC0-4793-A6F8-398C85430A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D706EC-9B16-4F5E-9049-71E254F1FA2A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08736-A162-40DD-948D-00DB9532E1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B6BDA-4701-4D28-9810-91F1DA459AF8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A49D6-B233-4A81-BD62-5E11EE6BB4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alphaModFix amt="50000"/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B5A6285-9FD3-4247-9B96-36E4509D4716}" type="datetimeFigureOut">
              <a:rPr lang="ru-RU"/>
              <a:pPr>
                <a:defRPr/>
              </a:pPr>
              <a:t>15.12.2016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9CFB03-041A-4559-B0A5-02B3B215DA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.png"/><Relationship Id="rId7" Type="http://schemas.openxmlformats.org/officeDocument/2006/relationships/image" Target="../media/image2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4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5" Type="http://schemas.openxmlformats.org/officeDocument/2006/relationships/image" Target="../media/image36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gif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image" Target="../media/image52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5" Type="http://schemas.openxmlformats.org/officeDocument/2006/relationships/image" Target="../media/image55.png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gif"/><Relationship Id="rId5" Type="http://schemas.openxmlformats.org/officeDocument/2006/relationships/image" Target="../media/image65.gif"/><Relationship Id="rId4" Type="http://schemas.openxmlformats.org/officeDocument/2006/relationships/image" Target="../media/image64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1484313"/>
            <a:ext cx="7342584" cy="27368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Ледники: </a:t>
            </a:r>
            <a:b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рельефа, техника передвижения.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23850" y="5373688"/>
            <a:ext cx="8528050" cy="1057275"/>
          </a:xfrm>
        </p:spPr>
        <p:txBody>
          <a:bodyPr>
            <a:normAutofit/>
          </a:bodyPr>
          <a:lstStyle/>
          <a:p>
            <a:pPr algn="r">
              <a:lnSpc>
                <a:spcPct val="90000"/>
              </a:lnSpc>
            </a:pPr>
            <a:r>
              <a:rPr lang="ru-RU" sz="3000" dirty="0" smtClean="0">
                <a:solidFill>
                  <a:schemeClr val="tx1"/>
                </a:solidFill>
              </a:rPr>
              <a:t>Михаил Попов</a:t>
            </a:r>
          </a:p>
          <a:p>
            <a:pPr algn="r">
              <a:lnSpc>
                <a:spcPct val="90000"/>
              </a:lnSpc>
            </a:pPr>
            <a:r>
              <a:rPr lang="en-US" sz="3000" dirty="0" smtClean="0">
                <a:solidFill>
                  <a:schemeClr val="tx1"/>
                </a:solidFill>
              </a:rPr>
              <a:t>15</a:t>
            </a:r>
            <a:r>
              <a:rPr lang="ru-RU" sz="3000" dirty="0" smtClean="0">
                <a:solidFill>
                  <a:schemeClr val="tx1"/>
                </a:solidFill>
              </a:rPr>
              <a:t> декабря 201</a:t>
            </a:r>
            <a:r>
              <a:rPr lang="en-US" sz="3000" dirty="0" smtClean="0">
                <a:solidFill>
                  <a:schemeClr val="tx1"/>
                </a:solidFill>
              </a:rPr>
              <a:t>6</a:t>
            </a:r>
            <a:endParaRPr lang="ru-RU" sz="3000" dirty="0" smtClean="0">
              <a:solidFill>
                <a:schemeClr val="tx1"/>
              </a:solidFill>
            </a:endParaRPr>
          </a:p>
        </p:txBody>
      </p:sp>
      <p:pic>
        <p:nvPicPr>
          <p:cNvPr id="5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713" y="115888"/>
            <a:ext cx="6923087" cy="576262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Основные вопросы.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950" y="1124744"/>
            <a:ext cx="8856663" cy="5616624"/>
          </a:xfrm>
        </p:spPr>
        <p:txBody>
          <a:bodyPr rtlCol="0">
            <a:normAutofit fontScale="85000" lnSpcReduction="20000"/>
          </a:bodyPr>
          <a:lstStyle/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smtClean="0"/>
              <a:t>Ледники: условия и механизм образования, виды льда, элементы рельефа</a:t>
            </a:r>
            <a:endParaRPr lang="en-US" b="1" dirty="0" smtClean="0"/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smtClean="0"/>
              <a:t>Лед. Особенности, опасности и преимущества</a:t>
            </a:r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smtClean="0"/>
              <a:t>Снаряжение для передвижения по льду</a:t>
            </a:r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smtClean="0"/>
              <a:t>Тактика и техника движения по различным элементам ледникового рельефа.</a:t>
            </a:r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smtClean="0"/>
              <a:t> Страховка и </a:t>
            </a:r>
            <a:r>
              <a:rPr lang="ru-RU" b="1" dirty="0" err="1" smtClean="0"/>
              <a:t>самостраховка</a:t>
            </a:r>
            <a:r>
              <a:rPr lang="ru-RU" b="1" dirty="0" smtClean="0"/>
              <a:t> на льду</a:t>
            </a:r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smtClean="0"/>
              <a:t>Снег. Свойства, опасности и преимущества</a:t>
            </a:r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smtClean="0"/>
              <a:t>Снаряжение для передвижения по снегу</a:t>
            </a:r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smtClean="0"/>
              <a:t>Индивидуальная техника передвижения  по снегу</a:t>
            </a:r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err="1" smtClean="0"/>
              <a:t>Самозадержание</a:t>
            </a:r>
            <a:r>
              <a:rPr lang="ru-RU" b="1" dirty="0" smtClean="0"/>
              <a:t> на снегу</a:t>
            </a:r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smtClean="0"/>
              <a:t>Тактика движения группы по снегу</a:t>
            </a:r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err="1" smtClean="0"/>
              <a:t>Самостраховка</a:t>
            </a:r>
            <a:r>
              <a:rPr lang="ru-RU" b="1" dirty="0" smtClean="0"/>
              <a:t> на снегу</a:t>
            </a:r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b="1" dirty="0" smtClean="0"/>
              <a:t>Снежно-ледовые связки и </a:t>
            </a:r>
            <a:r>
              <a:rPr lang="ru-RU" b="1" dirty="0" err="1" smtClean="0"/>
              <a:t>спасработы</a:t>
            </a:r>
            <a:r>
              <a:rPr lang="ru-RU" b="1" dirty="0" smtClean="0"/>
              <a:t> в трещинах.</a:t>
            </a:r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ru-RU" b="1" dirty="0" smtClean="0"/>
          </a:p>
          <a:p>
            <a:pPr marL="514350" indent="-514350" fontAlgn="t">
              <a:spcAft>
                <a:spcPts val="0"/>
              </a:spcAft>
              <a:buFont typeface="Arial" pitchFamily="34" charset="0"/>
              <a:buAutoNum type="arabicPeriod"/>
              <a:defRPr/>
            </a:pPr>
            <a:endParaRPr lang="ru-RU" b="1" dirty="0" smtClean="0"/>
          </a:p>
          <a:p>
            <a:pPr fontAlgn="t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</p:txBody>
      </p:sp>
      <p:pic>
        <p:nvPicPr>
          <p:cNvPr id="5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5796136" y="2852936"/>
            <a:ext cx="3168650" cy="381635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53752"/>
            <a:ext cx="7632848" cy="1143000"/>
          </a:xfrm>
        </p:spPr>
        <p:txBody>
          <a:bodyPr/>
          <a:lstStyle/>
          <a:p>
            <a:r>
              <a:rPr lang="ru-RU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Условия и механизм образования ледника</a:t>
            </a:r>
            <a:endParaRPr lang="ru-RU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556792"/>
            <a:ext cx="8784976" cy="5112568"/>
          </a:xfrm>
        </p:spPr>
        <p:txBody>
          <a:bodyPr/>
          <a:lstStyle/>
          <a:p>
            <a:pPr lvl="0">
              <a:buNone/>
              <a:defRPr/>
            </a:pPr>
            <a:r>
              <a:rPr lang="ru-RU" dirty="0" smtClean="0"/>
              <a:t>Условие возникновения ледника - снеговая линия</a:t>
            </a:r>
          </a:p>
          <a:p>
            <a:pPr lvl="0">
              <a:buNone/>
              <a:defRPr/>
            </a:pPr>
            <a:endParaRPr lang="ru-RU" sz="1800" dirty="0" smtClean="0"/>
          </a:p>
          <a:p>
            <a:pPr lvl="0">
              <a:buNone/>
              <a:defRPr/>
            </a:pPr>
            <a:r>
              <a:rPr lang="ru-RU" dirty="0" smtClean="0"/>
              <a:t>Механизм образования ледника</a:t>
            </a:r>
          </a:p>
          <a:p>
            <a:pPr lvl="0">
              <a:buNone/>
              <a:defRPr/>
            </a:pPr>
            <a:r>
              <a:rPr lang="ru-RU" dirty="0" smtClean="0"/>
              <a:t> -  метаморфизация:</a:t>
            </a:r>
          </a:p>
          <a:p>
            <a:pPr lvl="0">
              <a:buNone/>
              <a:defRPr/>
            </a:pPr>
            <a:r>
              <a:rPr lang="ru-RU" dirty="0" smtClean="0"/>
              <a:t>Срок образования  - до 50 лет</a:t>
            </a:r>
          </a:p>
          <a:p>
            <a:pPr lvl="0">
              <a:buNone/>
              <a:defRPr/>
            </a:pPr>
            <a:r>
              <a:rPr lang="ru-RU" dirty="0" smtClean="0"/>
              <a:t>Толщина слоя не менее 50 м</a:t>
            </a:r>
            <a:endParaRPr lang="en-US" dirty="0" smtClean="0"/>
          </a:p>
          <a:p>
            <a:pPr lvl="0">
              <a:buNone/>
              <a:defRPr/>
            </a:pPr>
            <a:endParaRPr lang="en-US" sz="1600" dirty="0" smtClean="0"/>
          </a:p>
          <a:p>
            <a:pPr lvl="0">
              <a:buNone/>
              <a:defRPr/>
            </a:pPr>
            <a:r>
              <a:rPr lang="ru-RU" dirty="0" smtClean="0"/>
              <a:t>Питание ледника – из фирновых</a:t>
            </a:r>
          </a:p>
          <a:p>
            <a:pPr lvl="0">
              <a:buNone/>
              <a:defRPr/>
            </a:pPr>
            <a:r>
              <a:rPr lang="ru-RU" dirty="0" smtClean="0"/>
              <a:t> бассейнов</a:t>
            </a:r>
          </a:p>
          <a:p>
            <a:endParaRPr lang="ru-RU" dirty="0"/>
          </a:p>
        </p:txBody>
      </p:sp>
      <p:graphicFrame>
        <p:nvGraphicFramePr>
          <p:cNvPr id="7" name="Object 373"/>
          <p:cNvGraphicFramePr>
            <a:graphicFrameLocks noChangeAspect="1"/>
          </p:cNvGraphicFramePr>
          <p:nvPr/>
        </p:nvGraphicFramePr>
        <p:xfrm>
          <a:off x="5940425" y="3213100"/>
          <a:ext cx="606425" cy="647700"/>
        </p:xfrm>
        <a:graphic>
          <a:graphicData uri="http://schemas.openxmlformats.org/presentationml/2006/ole">
            <p:oleObj spid="_x0000_s1026" name="Visio" r:id="rId3" imgW="504491" imgH="540322" progId="Visio.Drawing.11">
              <p:embed/>
            </p:oleObj>
          </a:graphicData>
        </a:graphic>
      </p:graphicFrame>
      <p:graphicFrame>
        <p:nvGraphicFramePr>
          <p:cNvPr id="8" name="Object 3"/>
          <p:cNvGraphicFramePr>
            <a:graphicFrameLocks noChangeAspect="1"/>
          </p:cNvGraphicFramePr>
          <p:nvPr/>
        </p:nvGraphicFramePr>
        <p:xfrm>
          <a:off x="6227763" y="2852738"/>
          <a:ext cx="606425" cy="647700"/>
        </p:xfrm>
        <a:graphic>
          <a:graphicData uri="http://schemas.openxmlformats.org/presentationml/2006/ole">
            <p:oleObj spid="_x0000_s1027" name="Visio" r:id="rId4" imgW="504491" imgH="540322" progId="Visio.Drawing.11">
              <p:embed/>
            </p:oleObj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/>
        </p:nvGraphicFramePr>
        <p:xfrm>
          <a:off x="6588125" y="3284538"/>
          <a:ext cx="606425" cy="647700"/>
        </p:xfrm>
        <a:graphic>
          <a:graphicData uri="http://schemas.openxmlformats.org/presentationml/2006/ole">
            <p:oleObj spid="_x0000_s1028" name="Visio" r:id="rId5" imgW="504491" imgH="540322" progId="Visio.Drawing.11">
              <p:embed/>
            </p:oleObj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/>
        </p:nvGraphicFramePr>
        <p:xfrm>
          <a:off x="6875463" y="2852738"/>
          <a:ext cx="606425" cy="647700"/>
        </p:xfrm>
        <a:graphic>
          <a:graphicData uri="http://schemas.openxmlformats.org/presentationml/2006/ole">
            <p:oleObj spid="_x0000_s1029" name="Visio" r:id="rId6" imgW="504491" imgH="540322" progId="Visio.Drawing.11">
              <p:embed/>
            </p:oleObj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/>
        </p:nvGraphicFramePr>
        <p:xfrm>
          <a:off x="7235825" y="3284538"/>
          <a:ext cx="606425" cy="647700"/>
        </p:xfrm>
        <a:graphic>
          <a:graphicData uri="http://schemas.openxmlformats.org/presentationml/2006/ole">
            <p:oleObj spid="_x0000_s1030" name="Visio" r:id="rId7" imgW="504491" imgH="540322" progId="Visio.Drawing.11">
              <p:embed/>
            </p:oleObj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6084888" y="6021388"/>
            <a:ext cx="1366837" cy="50323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grpSp>
        <p:nvGrpSpPr>
          <p:cNvPr id="17" name="Group 416"/>
          <p:cNvGrpSpPr>
            <a:grpSpLocks/>
          </p:cNvGrpSpPr>
          <p:nvPr/>
        </p:nvGrpSpPr>
        <p:grpSpPr bwMode="auto">
          <a:xfrm>
            <a:off x="5991373" y="5445125"/>
            <a:ext cx="1604963" cy="576263"/>
            <a:chOff x="3334" y="981"/>
            <a:chExt cx="1011" cy="770"/>
          </a:xfrm>
        </p:grpSpPr>
        <p:sp>
          <p:nvSpPr>
            <p:cNvPr id="18" name="AutoShape 414"/>
            <p:cNvSpPr>
              <a:spLocks noChangeArrowheads="1"/>
            </p:cNvSpPr>
            <p:nvPr/>
          </p:nvSpPr>
          <p:spPr bwMode="auto">
            <a:xfrm>
              <a:off x="3606" y="1207"/>
              <a:ext cx="408" cy="544"/>
            </a:xfrm>
            <a:prstGeom prst="downArrow">
              <a:avLst>
                <a:gd name="adj1" fmla="val 50000"/>
                <a:gd name="adj2" fmla="val 33333"/>
              </a:avLst>
            </a:prstGeom>
            <a:solidFill>
              <a:srgbClr val="FF00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9" name="Text Box 415"/>
            <p:cNvSpPr txBox="1">
              <a:spLocks noChangeArrowheads="1"/>
            </p:cNvSpPr>
            <p:nvPr/>
          </p:nvSpPr>
          <p:spPr bwMode="auto">
            <a:xfrm>
              <a:off x="3334" y="981"/>
              <a:ext cx="1011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/>
                <a:t>давление</a:t>
              </a:r>
            </a:p>
          </p:txBody>
        </p:sp>
      </p:grpSp>
      <p:sp>
        <p:nvSpPr>
          <p:cNvPr id="20" name="TextBox 33"/>
          <p:cNvSpPr txBox="1">
            <a:spLocks noChangeArrowheads="1"/>
          </p:cNvSpPr>
          <p:nvPr/>
        </p:nvSpPr>
        <p:spPr bwMode="auto">
          <a:xfrm>
            <a:off x="8028309" y="3140968"/>
            <a:ext cx="7921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/>
              <a:t>снег</a:t>
            </a:r>
          </a:p>
        </p:txBody>
      </p:sp>
      <p:sp>
        <p:nvSpPr>
          <p:cNvPr id="21" name="TextBox 34"/>
          <p:cNvSpPr txBox="1">
            <a:spLocks noChangeArrowheads="1"/>
          </p:cNvSpPr>
          <p:nvPr/>
        </p:nvSpPr>
        <p:spPr bwMode="auto">
          <a:xfrm>
            <a:off x="8028309" y="4292600"/>
            <a:ext cx="792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/>
              <a:t>фирн</a:t>
            </a:r>
          </a:p>
        </p:txBody>
      </p:sp>
      <p:sp>
        <p:nvSpPr>
          <p:cNvPr id="22" name="TextBox 35"/>
          <p:cNvSpPr txBox="1">
            <a:spLocks noChangeArrowheads="1"/>
          </p:cNvSpPr>
          <p:nvPr/>
        </p:nvSpPr>
        <p:spPr bwMode="auto">
          <a:xfrm>
            <a:off x="7380313" y="4941168"/>
            <a:ext cx="151216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 smtClean="0"/>
              <a:t>Белый </a:t>
            </a:r>
            <a:r>
              <a:rPr lang="ru-RU" dirty="0" err="1"/>
              <a:t>фир</a:t>
            </a:r>
            <a:r>
              <a:rPr lang="ru-RU" dirty="0"/>
              <a:t>-</a:t>
            </a:r>
          </a:p>
          <a:p>
            <a:r>
              <a:rPr lang="ru-RU" dirty="0" smtClean="0"/>
              <a:t>новый </a:t>
            </a:r>
            <a:r>
              <a:rPr lang="ru-RU" dirty="0"/>
              <a:t>лед</a:t>
            </a:r>
          </a:p>
        </p:txBody>
      </p:sp>
      <p:sp>
        <p:nvSpPr>
          <p:cNvPr id="23" name="TextBox 36"/>
          <p:cNvSpPr txBox="1">
            <a:spLocks noChangeArrowheads="1"/>
          </p:cNvSpPr>
          <p:nvPr/>
        </p:nvSpPr>
        <p:spPr bwMode="auto">
          <a:xfrm>
            <a:off x="7524750" y="5876925"/>
            <a:ext cx="1439863" cy="840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dirty="0"/>
              <a:t>Голубой глетчерный лед</a:t>
            </a:r>
          </a:p>
        </p:txBody>
      </p:sp>
      <p:grpSp>
        <p:nvGrpSpPr>
          <p:cNvPr id="38" name="Группа 37"/>
          <p:cNvGrpSpPr/>
          <p:nvPr/>
        </p:nvGrpSpPr>
        <p:grpSpPr>
          <a:xfrm>
            <a:off x="6226943" y="5013325"/>
            <a:ext cx="1081361" cy="576263"/>
            <a:chOff x="6156325" y="5013325"/>
            <a:chExt cx="865188" cy="576263"/>
          </a:xfrm>
        </p:grpSpPr>
        <p:sp>
          <p:nvSpPr>
            <p:cNvPr id="24" name="AutoShape 413"/>
            <p:cNvSpPr>
              <a:spLocks noChangeArrowheads="1"/>
            </p:cNvSpPr>
            <p:nvPr/>
          </p:nvSpPr>
          <p:spPr bwMode="auto">
            <a:xfrm rot="5400000">
              <a:off x="6229350" y="5084763"/>
              <a:ext cx="360363" cy="217487"/>
            </a:xfrm>
            <a:prstGeom prst="hexagon">
              <a:avLst>
                <a:gd name="adj" fmla="val 41424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" name="AutoShape 413"/>
            <p:cNvSpPr>
              <a:spLocks noChangeArrowheads="1"/>
            </p:cNvSpPr>
            <p:nvPr/>
          </p:nvSpPr>
          <p:spPr bwMode="auto">
            <a:xfrm rot="5400000">
              <a:off x="6445250" y="5084763"/>
              <a:ext cx="360363" cy="217487"/>
            </a:xfrm>
            <a:prstGeom prst="hexagon">
              <a:avLst>
                <a:gd name="adj" fmla="val 41424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" name="AutoShape 413"/>
            <p:cNvSpPr>
              <a:spLocks noChangeArrowheads="1"/>
            </p:cNvSpPr>
            <p:nvPr/>
          </p:nvSpPr>
          <p:spPr bwMode="auto">
            <a:xfrm rot="5400000">
              <a:off x="6661150" y="5084763"/>
              <a:ext cx="360363" cy="217487"/>
            </a:xfrm>
            <a:prstGeom prst="hexagon">
              <a:avLst>
                <a:gd name="adj" fmla="val 41424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" name="AutoShape 413"/>
            <p:cNvSpPr>
              <a:spLocks noChangeArrowheads="1"/>
            </p:cNvSpPr>
            <p:nvPr/>
          </p:nvSpPr>
          <p:spPr bwMode="auto">
            <a:xfrm rot="5400000">
              <a:off x="6732587" y="5300663"/>
              <a:ext cx="360363" cy="217488"/>
            </a:xfrm>
            <a:prstGeom prst="hexagon">
              <a:avLst>
                <a:gd name="adj" fmla="val 41423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8" name="AutoShape 413"/>
            <p:cNvSpPr>
              <a:spLocks noChangeArrowheads="1"/>
            </p:cNvSpPr>
            <p:nvPr/>
          </p:nvSpPr>
          <p:spPr bwMode="auto">
            <a:xfrm rot="5400000">
              <a:off x="6084887" y="5300663"/>
              <a:ext cx="360363" cy="217488"/>
            </a:xfrm>
            <a:prstGeom prst="hexagon">
              <a:avLst>
                <a:gd name="adj" fmla="val 41423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" name="AutoShape 413"/>
            <p:cNvSpPr>
              <a:spLocks noChangeArrowheads="1"/>
            </p:cNvSpPr>
            <p:nvPr/>
          </p:nvSpPr>
          <p:spPr bwMode="auto">
            <a:xfrm rot="5400000">
              <a:off x="6300763" y="5300638"/>
              <a:ext cx="360363" cy="217488"/>
            </a:xfrm>
            <a:prstGeom prst="hexagon">
              <a:avLst>
                <a:gd name="adj" fmla="val 41423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0" name="AutoShape 413"/>
            <p:cNvSpPr>
              <a:spLocks noChangeArrowheads="1"/>
            </p:cNvSpPr>
            <p:nvPr/>
          </p:nvSpPr>
          <p:spPr bwMode="auto">
            <a:xfrm rot="5400000">
              <a:off x="6516787" y="5300638"/>
              <a:ext cx="360363" cy="217488"/>
            </a:xfrm>
            <a:prstGeom prst="hexagon">
              <a:avLst>
                <a:gd name="adj" fmla="val 41423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31" name="Группа 30"/>
          <p:cNvGrpSpPr/>
          <p:nvPr/>
        </p:nvGrpSpPr>
        <p:grpSpPr>
          <a:xfrm>
            <a:off x="6228184" y="4221163"/>
            <a:ext cx="1235662" cy="576262"/>
            <a:chOff x="6084888" y="4221163"/>
            <a:chExt cx="935037" cy="576262"/>
          </a:xfrm>
        </p:grpSpPr>
        <p:sp>
          <p:nvSpPr>
            <p:cNvPr id="32" name="AutoShape 413"/>
            <p:cNvSpPr>
              <a:spLocks noChangeArrowheads="1"/>
            </p:cNvSpPr>
            <p:nvPr/>
          </p:nvSpPr>
          <p:spPr bwMode="auto">
            <a:xfrm rot="5400000">
              <a:off x="6013451" y="4292600"/>
              <a:ext cx="360362" cy="217487"/>
            </a:xfrm>
            <a:prstGeom prst="hexagon">
              <a:avLst>
                <a:gd name="adj" fmla="val 41423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3" name="AutoShape 413"/>
            <p:cNvSpPr>
              <a:spLocks noChangeArrowheads="1"/>
            </p:cNvSpPr>
            <p:nvPr/>
          </p:nvSpPr>
          <p:spPr bwMode="auto">
            <a:xfrm rot="5400000">
              <a:off x="6156326" y="4445000"/>
              <a:ext cx="360362" cy="217487"/>
            </a:xfrm>
            <a:prstGeom prst="hexagon">
              <a:avLst>
                <a:gd name="adj" fmla="val 41423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4" name="AutoShape 413"/>
            <p:cNvSpPr>
              <a:spLocks noChangeArrowheads="1"/>
            </p:cNvSpPr>
            <p:nvPr/>
          </p:nvSpPr>
          <p:spPr bwMode="auto">
            <a:xfrm rot="5400000">
              <a:off x="6445251" y="4508500"/>
              <a:ext cx="360362" cy="217487"/>
            </a:xfrm>
            <a:prstGeom prst="hexagon">
              <a:avLst>
                <a:gd name="adj" fmla="val 41423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413"/>
            <p:cNvSpPr>
              <a:spLocks noChangeArrowheads="1"/>
            </p:cNvSpPr>
            <p:nvPr/>
          </p:nvSpPr>
          <p:spPr bwMode="auto">
            <a:xfrm rot="5400000">
              <a:off x="6300788" y="4292600"/>
              <a:ext cx="360362" cy="217488"/>
            </a:xfrm>
            <a:prstGeom prst="hexagon">
              <a:avLst>
                <a:gd name="adj" fmla="val 41423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6" name="AutoShape 413"/>
            <p:cNvSpPr>
              <a:spLocks noChangeArrowheads="1"/>
            </p:cNvSpPr>
            <p:nvPr/>
          </p:nvSpPr>
          <p:spPr bwMode="auto">
            <a:xfrm rot="5400000">
              <a:off x="6588126" y="4292600"/>
              <a:ext cx="360362" cy="217487"/>
            </a:xfrm>
            <a:prstGeom prst="hexagon">
              <a:avLst>
                <a:gd name="adj" fmla="val 41423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AutoShape 413"/>
            <p:cNvSpPr>
              <a:spLocks noChangeArrowheads="1"/>
            </p:cNvSpPr>
            <p:nvPr/>
          </p:nvSpPr>
          <p:spPr bwMode="auto">
            <a:xfrm rot="5400000">
              <a:off x="6731001" y="4508500"/>
              <a:ext cx="360362" cy="217487"/>
            </a:xfrm>
            <a:prstGeom prst="hexagon">
              <a:avLst>
                <a:gd name="adj" fmla="val 41423"/>
                <a:gd name="vf" fmla="val 115470"/>
              </a:avLst>
            </a:prstGeom>
            <a:solidFill>
              <a:schemeClr val="bg1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grpSp>
        <p:nvGrpSpPr>
          <p:cNvPr id="14" name="Group 416"/>
          <p:cNvGrpSpPr>
            <a:grpSpLocks/>
          </p:cNvGrpSpPr>
          <p:nvPr/>
        </p:nvGrpSpPr>
        <p:grpSpPr bwMode="auto">
          <a:xfrm>
            <a:off x="5991373" y="4581525"/>
            <a:ext cx="1604963" cy="576263"/>
            <a:chOff x="3334" y="981"/>
            <a:chExt cx="1011" cy="770"/>
          </a:xfrm>
        </p:grpSpPr>
        <p:sp>
          <p:nvSpPr>
            <p:cNvPr id="15" name="AutoShape 414"/>
            <p:cNvSpPr>
              <a:spLocks noChangeArrowheads="1"/>
            </p:cNvSpPr>
            <p:nvPr/>
          </p:nvSpPr>
          <p:spPr bwMode="auto">
            <a:xfrm>
              <a:off x="3606" y="1207"/>
              <a:ext cx="408" cy="544"/>
            </a:xfrm>
            <a:prstGeom prst="downArrow">
              <a:avLst>
                <a:gd name="adj1" fmla="val 50000"/>
                <a:gd name="adj2" fmla="val 33333"/>
              </a:avLst>
            </a:prstGeom>
            <a:solidFill>
              <a:srgbClr val="FF00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15"/>
            <p:cNvSpPr txBox="1">
              <a:spLocks noChangeArrowheads="1"/>
            </p:cNvSpPr>
            <p:nvPr/>
          </p:nvSpPr>
          <p:spPr bwMode="auto">
            <a:xfrm>
              <a:off x="3334" y="981"/>
              <a:ext cx="1011" cy="23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/>
                <a:t>давление</a:t>
              </a:r>
            </a:p>
          </p:txBody>
        </p:sp>
      </p:grpSp>
      <p:sp>
        <p:nvSpPr>
          <p:cNvPr id="13" name="AutoShape 414"/>
          <p:cNvSpPr>
            <a:spLocks noChangeArrowheads="1"/>
          </p:cNvSpPr>
          <p:nvPr/>
        </p:nvSpPr>
        <p:spPr bwMode="auto">
          <a:xfrm>
            <a:off x="6443663" y="3860800"/>
            <a:ext cx="647700" cy="407988"/>
          </a:xfrm>
          <a:prstGeom prst="downArrow">
            <a:avLst>
              <a:gd name="adj1" fmla="val 50000"/>
              <a:gd name="adj2" fmla="val 33333"/>
            </a:avLst>
          </a:prstGeom>
          <a:solidFill>
            <a:srgbClr val="FF000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pic>
        <p:nvPicPr>
          <p:cNvPr id="40" name="Рисунок 5" descr="emb.gif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Ледники. Элементы рельефа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950" y="1452563"/>
            <a:ext cx="8928100" cy="5216525"/>
          </a:xfrm>
        </p:spPr>
        <p:txBody>
          <a:bodyPr rtlCol="0">
            <a:normAutofit/>
          </a:bodyPr>
          <a:lstStyle/>
          <a:p>
            <a:pPr algn="just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  <a:p>
            <a:pPr algn="just" fontAlgn="t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b="1" dirty="0" smtClean="0"/>
          </a:p>
          <a:p>
            <a:pPr algn="just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 bwMode="auto">
          <a:xfrm>
            <a:off x="0" y="6426200"/>
            <a:ext cx="518477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62500" lnSpcReduction="20000"/>
          </a:bodyPr>
          <a:lstStyle/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Глубина трещин — до 30-40 м (реже до 100).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1108" y="1258416"/>
            <a:ext cx="5753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ледник в разрез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500" y="3429000"/>
            <a:ext cx="5267325" cy="286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5" descr="emb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Ледники. Элементы рельефа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950" y="1452563"/>
            <a:ext cx="8928100" cy="5216525"/>
          </a:xfrm>
        </p:spPr>
        <p:txBody>
          <a:bodyPr rtlCol="0">
            <a:normAutofit/>
          </a:bodyPr>
          <a:lstStyle/>
          <a:p>
            <a:pPr algn="just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  <a:p>
            <a:pPr algn="just" fontAlgn="t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b="1" dirty="0" smtClean="0"/>
          </a:p>
          <a:p>
            <a:pPr algn="just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96975"/>
            <a:ext cx="8936037" cy="490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" name="Группа 9"/>
          <p:cNvGrpSpPr>
            <a:grpSpLocks/>
          </p:cNvGrpSpPr>
          <p:nvPr/>
        </p:nvGrpSpPr>
        <p:grpSpPr bwMode="auto">
          <a:xfrm>
            <a:off x="179388" y="1196975"/>
            <a:ext cx="4464050" cy="4749800"/>
            <a:chOff x="179512" y="1196752"/>
            <a:chExt cx="4464496" cy="4750787"/>
          </a:xfrm>
        </p:grpSpPr>
        <p:cxnSp>
          <p:nvCxnSpPr>
            <p:cNvPr id="10" name="Прямая со стрелкой 9"/>
            <p:cNvCxnSpPr/>
            <p:nvPr/>
          </p:nvCxnSpPr>
          <p:spPr>
            <a:xfrm flipH="1">
              <a:off x="1475041" y="1557190"/>
              <a:ext cx="73032" cy="1008271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1"/>
            <p:cNvSpPr txBox="1">
              <a:spLocks noChangeArrowheads="1"/>
            </p:cNvSpPr>
            <p:nvPr/>
          </p:nvSpPr>
          <p:spPr bwMode="auto">
            <a:xfrm>
              <a:off x="1475656" y="1196752"/>
              <a:ext cx="111094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>
                  <a:solidFill>
                    <a:srgbClr val="FF0000"/>
                  </a:solidFill>
                </a:rPr>
                <a:t>Ледопад</a:t>
              </a:r>
            </a:p>
          </p:txBody>
        </p:sp>
        <p:cxnSp>
          <p:nvCxnSpPr>
            <p:cNvPr id="12" name="Прямая со стрелкой 11"/>
            <p:cNvCxnSpPr/>
            <p:nvPr/>
          </p:nvCxnSpPr>
          <p:spPr>
            <a:xfrm flipH="1">
              <a:off x="3923211" y="1844587"/>
              <a:ext cx="73032" cy="100827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6"/>
            <p:cNvSpPr txBox="1">
              <a:spLocks noChangeArrowheads="1"/>
            </p:cNvSpPr>
            <p:nvPr/>
          </p:nvSpPr>
          <p:spPr bwMode="auto">
            <a:xfrm>
              <a:off x="3491880" y="1484784"/>
              <a:ext cx="867545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>
                  <a:solidFill>
                    <a:srgbClr val="FF0000"/>
                  </a:solidFill>
                </a:rPr>
                <a:t>Огивы</a:t>
              </a:r>
            </a:p>
          </p:txBody>
        </p:sp>
        <p:cxnSp>
          <p:nvCxnSpPr>
            <p:cNvPr id="14" name="Прямая со стрелкой 13"/>
            <p:cNvCxnSpPr/>
            <p:nvPr/>
          </p:nvCxnSpPr>
          <p:spPr>
            <a:xfrm flipV="1">
              <a:off x="1475041" y="3645186"/>
              <a:ext cx="576320" cy="1584654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9"/>
            <p:cNvSpPr txBox="1">
              <a:spLocks noChangeArrowheads="1"/>
            </p:cNvSpPr>
            <p:nvPr/>
          </p:nvSpPr>
          <p:spPr bwMode="auto">
            <a:xfrm>
              <a:off x="899592" y="5229200"/>
              <a:ext cx="158417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>
                  <a:solidFill>
                    <a:srgbClr val="FF0000"/>
                  </a:solidFill>
                </a:rPr>
                <a:t>Продольные трещины</a:t>
              </a:r>
            </a:p>
          </p:txBody>
        </p:sp>
        <p:cxnSp>
          <p:nvCxnSpPr>
            <p:cNvPr id="16" name="Прямая со стрелкой 15"/>
            <p:cNvCxnSpPr/>
            <p:nvPr/>
          </p:nvCxnSpPr>
          <p:spPr>
            <a:xfrm flipV="1">
              <a:off x="3419923" y="4508965"/>
              <a:ext cx="576321" cy="79232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/>
            <p:nvPr/>
          </p:nvCxnSpPr>
          <p:spPr>
            <a:xfrm flipV="1">
              <a:off x="3348479" y="3356201"/>
              <a:ext cx="1295529" cy="1945092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29"/>
            <p:cNvSpPr txBox="1">
              <a:spLocks noChangeArrowheads="1"/>
            </p:cNvSpPr>
            <p:nvPr/>
          </p:nvSpPr>
          <p:spPr bwMode="auto">
            <a:xfrm>
              <a:off x="2627784" y="5301208"/>
              <a:ext cx="1584176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>
                  <a:solidFill>
                    <a:srgbClr val="FF0000"/>
                  </a:solidFill>
                </a:rPr>
                <a:t>Поперечныетрещины</a:t>
              </a:r>
            </a:p>
          </p:txBody>
        </p:sp>
        <p:cxnSp>
          <p:nvCxnSpPr>
            <p:cNvPr id="19" name="Прямая со стрелкой 18"/>
            <p:cNvCxnSpPr/>
            <p:nvPr/>
          </p:nvCxnSpPr>
          <p:spPr>
            <a:xfrm flipH="1" flipV="1">
              <a:off x="971753" y="3429241"/>
              <a:ext cx="431843" cy="1727559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 стрелкой 19"/>
            <p:cNvCxnSpPr/>
            <p:nvPr/>
          </p:nvCxnSpPr>
          <p:spPr>
            <a:xfrm flipH="1">
              <a:off x="539910" y="2133572"/>
              <a:ext cx="71445" cy="574794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33"/>
            <p:cNvSpPr txBox="1">
              <a:spLocks noChangeArrowheads="1"/>
            </p:cNvSpPr>
            <p:nvPr/>
          </p:nvSpPr>
          <p:spPr bwMode="auto">
            <a:xfrm>
              <a:off x="179512" y="1772816"/>
              <a:ext cx="105067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>
                  <a:solidFill>
                    <a:srgbClr val="FF0000"/>
                  </a:solidFill>
                </a:rPr>
                <a:t>Нунатак</a:t>
              </a:r>
            </a:p>
          </p:txBody>
        </p:sp>
      </p:grpSp>
      <p:pic>
        <p:nvPicPr>
          <p:cNvPr id="22" name="Рисунок 5" descr="emb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http://www.brodyaga.org/upload/medialibrary/3be/1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196752"/>
            <a:ext cx="4283967" cy="2820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Ледники. Элементы рельефа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992" cy="5544344"/>
          </a:xfrm>
        </p:spPr>
        <p:txBody>
          <a:bodyPr rtlCol="0">
            <a:normAutofit/>
          </a:bodyPr>
          <a:lstStyle/>
          <a:p>
            <a:pPr algn="just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  <a:p>
            <a:pPr algn="just" fontAlgn="t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b="1" dirty="0" smtClean="0"/>
          </a:p>
          <a:p>
            <a:pPr algn="just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</p:txBody>
      </p:sp>
      <p:sp>
        <p:nvSpPr>
          <p:cNvPr id="24" name="Содержимое 2"/>
          <p:cNvSpPr txBox="1">
            <a:spLocks/>
          </p:cNvSpPr>
          <p:nvPr/>
        </p:nvSpPr>
        <p:spPr>
          <a:xfrm>
            <a:off x="4644008" y="1412776"/>
            <a:ext cx="4125789" cy="2232248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3200" b="1" dirty="0" err="1">
                <a:latin typeface="+mn-lt"/>
                <a:cs typeface="+mn-cs"/>
              </a:rPr>
              <a:t>Бергшрунд</a:t>
            </a:r>
            <a:r>
              <a:rPr lang="ru-RU" sz="3200" b="1" dirty="0">
                <a:latin typeface="+mn-lt"/>
                <a:cs typeface="+mn-cs"/>
              </a:rPr>
              <a:t> (</a:t>
            </a:r>
            <a:r>
              <a:rPr lang="ru-RU" sz="3200" b="1" dirty="0" err="1">
                <a:latin typeface="+mn-lt"/>
                <a:cs typeface="+mn-cs"/>
              </a:rPr>
              <a:t>берг</a:t>
            </a:r>
            <a:r>
              <a:rPr lang="ru-RU" sz="3200" b="1" dirty="0">
                <a:latin typeface="+mn-lt"/>
                <a:cs typeface="+mn-cs"/>
              </a:rPr>
              <a:t>)</a:t>
            </a:r>
            <a:r>
              <a:rPr lang="ru-RU" sz="3200" dirty="0">
                <a:latin typeface="+mn-lt"/>
                <a:cs typeface="+mn-cs"/>
              </a:rPr>
              <a:t> — трещина на склоне ледникового цирка, разделяющая снежно-фирновый (неподвижный) склон от ледового (более тяжелого и подвижного</a:t>
            </a:r>
            <a:r>
              <a:rPr lang="ru-RU" sz="3200" dirty="0" smtClean="0">
                <a:latin typeface="+mn-lt"/>
                <a:cs typeface="+mn-cs"/>
              </a:rPr>
              <a:t>).</a:t>
            </a:r>
            <a:endParaRPr lang="ru-RU" sz="3200" dirty="0">
              <a:latin typeface="+mn-lt"/>
              <a:cs typeface="+mn-cs"/>
            </a:endParaRPr>
          </a:p>
        </p:txBody>
      </p:sp>
      <p:sp>
        <p:nvSpPr>
          <p:cNvPr id="25" name="Содержимое 2"/>
          <p:cNvSpPr txBox="1">
            <a:spLocks/>
          </p:cNvSpPr>
          <p:nvPr/>
        </p:nvSpPr>
        <p:spPr>
          <a:xfrm>
            <a:off x="179512" y="4437112"/>
            <a:ext cx="4125789" cy="1656184"/>
          </a:xfrm>
          <a:prstGeom prst="rect">
            <a:avLst/>
          </a:prstGeom>
        </p:spPr>
        <p:txBody>
          <a:bodyPr>
            <a:normAutofit fontScale="77500" lnSpcReduction="2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3200" b="1" dirty="0" err="1" smtClean="0">
                <a:latin typeface="+mn-lt"/>
                <a:cs typeface="+mn-cs"/>
              </a:rPr>
              <a:t>Рантклюфт</a:t>
            </a:r>
            <a:r>
              <a:rPr lang="ru-RU" sz="3200" dirty="0" smtClean="0">
                <a:latin typeface="+mn-lt"/>
                <a:cs typeface="+mn-cs"/>
              </a:rPr>
              <a:t> </a:t>
            </a:r>
            <a:r>
              <a:rPr lang="ru-RU" sz="3200" dirty="0">
                <a:latin typeface="+mn-lt"/>
                <a:cs typeface="+mn-cs"/>
              </a:rPr>
              <a:t>— трещина </a:t>
            </a:r>
            <a:r>
              <a:rPr lang="ru-RU" sz="3200" dirty="0" smtClean="0">
                <a:latin typeface="+mn-lt"/>
                <a:cs typeface="+mn-cs"/>
              </a:rPr>
              <a:t>таяния, образуется на краю ледника в результате </a:t>
            </a:r>
            <a:r>
              <a:rPr lang="ru-RU" sz="3200" dirty="0" err="1" smtClean="0">
                <a:latin typeface="+mn-lt"/>
                <a:cs typeface="+mn-cs"/>
              </a:rPr>
              <a:t>подтаивания</a:t>
            </a:r>
            <a:r>
              <a:rPr lang="ru-RU" sz="3200" dirty="0" smtClean="0">
                <a:latin typeface="+mn-lt"/>
                <a:cs typeface="+mn-cs"/>
              </a:rPr>
              <a:t> льда от нагретых скал.</a:t>
            </a:r>
            <a:endParaRPr lang="ru-RU" sz="3200" dirty="0">
              <a:latin typeface="+mn-lt"/>
              <a:cs typeface="+mn-cs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3200" dirty="0">
              <a:latin typeface="+mn-lt"/>
              <a:cs typeface="+mn-cs"/>
            </a:endParaRPr>
          </a:p>
        </p:txBody>
      </p:sp>
      <p:pic>
        <p:nvPicPr>
          <p:cNvPr id="16386" name="Picture 2" descr="D:\ТУРИЗМ\СУ2017\rankluf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077072"/>
            <a:ext cx="4644008" cy="2612255"/>
          </a:xfrm>
          <a:prstGeom prst="rect">
            <a:avLst/>
          </a:prstGeom>
          <a:noFill/>
        </p:spPr>
      </p:pic>
      <p:pic>
        <p:nvPicPr>
          <p:cNvPr id="26" name="Рисунок 5" descr="emb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Ледники. Элементы рельефа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950" y="1452563"/>
            <a:ext cx="8928100" cy="5216525"/>
          </a:xfrm>
        </p:spPr>
        <p:txBody>
          <a:bodyPr rtlCol="0">
            <a:normAutofit/>
          </a:bodyPr>
          <a:lstStyle/>
          <a:p>
            <a:pPr algn="just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  <a:p>
            <a:pPr algn="just" fontAlgn="t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b="1" dirty="0" smtClean="0"/>
          </a:p>
          <a:p>
            <a:pPr algn="just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</p:txBody>
      </p:sp>
      <p:sp>
        <p:nvSpPr>
          <p:cNvPr id="22" name="Содержимое 2"/>
          <p:cNvSpPr txBox="1">
            <a:spLocks/>
          </p:cNvSpPr>
          <p:nvPr/>
        </p:nvSpPr>
        <p:spPr>
          <a:xfrm>
            <a:off x="4716016" y="1484784"/>
            <a:ext cx="4104457" cy="1511226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3200" b="1" dirty="0" err="1">
                <a:latin typeface="+mn-lt"/>
                <a:cs typeface="+mn-cs"/>
              </a:rPr>
              <a:t>Серак</a:t>
            </a:r>
            <a:r>
              <a:rPr lang="ru-RU" sz="3200" b="1" dirty="0">
                <a:latin typeface="+mn-lt"/>
                <a:cs typeface="+mn-cs"/>
              </a:rPr>
              <a:t> </a:t>
            </a:r>
            <a:r>
              <a:rPr lang="ru-RU" sz="3200" dirty="0">
                <a:latin typeface="+mn-lt"/>
                <a:cs typeface="+mn-cs"/>
              </a:rPr>
              <a:t>- отдельный большой вертикальный обломок или зубец льда в зоне ледопада.</a:t>
            </a:r>
          </a:p>
        </p:txBody>
      </p:sp>
      <p:pic>
        <p:nvPicPr>
          <p:cNvPr id="23" name="Picture 2" descr="savenkov: &amp;Pcy;&amp;acy;&amp;mcy;&amp;icy;&amp;rcy;&amp;scy;&amp;kcy;&amp;icy;&amp;iecy; &amp;zcy;&amp;acy;&amp;mcy;&amp;iecy;&amp;tcy;&amp;kcy;&amp;icy; - 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369" y="980728"/>
            <a:ext cx="4033583" cy="268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Рисунок 5" descr="emb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4" name="Picture 2" descr="http://static.turclubmai.ru/papers/2135_Lebedev_2015/06_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2996952"/>
            <a:ext cx="2848388" cy="3692237"/>
          </a:xfrm>
          <a:prstGeom prst="rect">
            <a:avLst/>
          </a:prstGeom>
          <a:noFill/>
        </p:spPr>
      </p:pic>
      <p:pic>
        <p:nvPicPr>
          <p:cNvPr id="54276" name="Picture 4" descr="http://meridian.perm.ru/03_reports/zaalay2009/img/012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717032"/>
            <a:ext cx="4104456" cy="30783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0"/>
            <a:ext cx="7416800" cy="765175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Ледники. Элементы рельефа.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5843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6"/>
          <p:cNvSpPr txBox="1">
            <a:spLocks/>
          </p:cNvSpPr>
          <p:nvPr/>
        </p:nvSpPr>
        <p:spPr>
          <a:xfrm>
            <a:off x="2555775" y="6525170"/>
            <a:ext cx="3600401" cy="360214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latin typeface="+mn-lt"/>
              </a:rPr>
              <a:t>Ледопад </a:t>
            </a:r>
            <a:r>
              <a:rPr lang="ru-RU" sz="2400" dirty="0" err="1" smtClean="0">
                <a:latin typeface="+mn-lt"/>
              </a:rPr>
              <a:t>Кхумбу</a:t>
            </a:r>
            <a:endParaRPr lang="ru-RU" sz="2400" dirty="0">
              <a:latin typeface="+mn-lt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1008112"/>
          </a:xfrm>
        </p:spPr>
        <p:txBody>
          <a:bodyPr/>
          <a:lstStyle/>
          <a:p>
            <a:pPr algn="ctr">
              <a:buNone/>
            </a:pPr>
            <a:r>
              <a:rPr lang="ru-RU" sz="2000" spc="-50" dirty="0" smtClean="0"/>
              <a:t>Ледопад – трещиноватая зона на леднике с сильно расчлененной поверхностью, обусловленная наличием резких перепадов и выступов в ложе ледника. Здесь нередки ледовые башни, находящиеся в неустойчивом состоянии</a:t>
            </a:r>
            <a:endParaRPr lang="ru-RU" sz="2000" spc="-50" dirty="0"/>
          </a:p>
        </p:txBody>
      </p:sp>
      <p:pic>
        <p:nvPicPr>
          <p:cNvPr id="61442" name="Picture 2" descr="http://4sport.ua/_upl/2/1391/3_1390851620_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69261" y="1916832"/>
            <a:ext cx="6950192" cy="46085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0"/>
            <a:ext cx="7416800" cy="765175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Ледники. Элементы рельефа.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5843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6"/>
          <p:cNvSpPr txBox="1">
            <a:spLocks/>
          </p:cNvSpPr>
          <p:nvPr/>
        </p:nvSpPr>
        <p:spPr>
          <a:xfrm>
            <a:off x="395536" y="5445224"/>
            <a:ext cx="3600401" cy="360214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latin typeface="+mn-lt"/>
              </a:rPr>
              <a:t>Ледовый стакан</a:t>
            </a:r>
            <a:endParaRPr lang="ru-RU" sz="2400" dirty="0">
              <a:latin typeface="+mn-lt"/>
            </a:endParaRPr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24744"/>
            <a:ext cx="3810000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4008" y="1196752"/>
            <a:ext cx="3810000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одержимое 6"/>
          <p:cNvSpPr txBox="1">
            <a:spLocks/>
          </p:cNvSpPr>
          <p:nvPr/>
        </p:nvSpPr>
        <p:spPr>
          <a:xfrm>
            <a:off x="4860032" y="4941168"/>
            <a:ext cx="3600401" cy="360214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latin typeface="+mn-lt"/>
              </a:rPr>
              <a:t>Ледовый гриб</a:t>
            </a:r>
            <a:endParaRPr lang="ru-RU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0"/>
            <a:ext cx="7416800" cy="765175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Ледники. Виды рельефа.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5842" name="Содержимое 7" descr="P72999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980728"/>
            <a:ext cx="4705188" cy="3528392"/>
          </a:xfrm>
        </p:spPr>
      </p:pic>
      <p:pic>
        <p:nvPicPr>
          <p:cNvPr id="35843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6"/>
          <p:cNvSpPr txBox="1">
            <a:spLocks/>
          </p:cNvSpPr>
          <p:nvPr/>
        </p:nvSpPr>
        <p:spPr>
          <a:xfrm>
            <a:off x="179512" y="4077072"/>
            <a:ext cx="3889052" cy="50482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200" dirty="0">
                <a:latin typeface="+mn-lt"/>
              </a:rPr>
              <a:t>Открытый ледник</a:t>
            </a: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20641" y="2996952"/>
            <a:ext cx="4487863" cy="352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Содержимое 6"/>
          <p:cNvSpPr txBox="1">
            <a:spLocks/>
          </p:cNvSpPr>
          <p:nvPr/>
        </p:nvSpPr>
        <p:spPr>
          <a:xfrm>
            <a:off x="4644008" y="3356992"/>
            <a:ext cx="3889052" cy="504825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200" dirty="0" smtClean="0">
                <a:latin typeface="+mn-lt"/>
              </a:rPr>
              <a:t>Закрытый ледник</a:t>
            </a:r>
            <a:endParaRPr lang="ru-RU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Лед. Обзор свойств.</a:t>
            </a:r>
            <a:b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Виды и преимущества 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950" y="1124744"/>
            <a:ext cx="8928100" cy="5616623"/>
          </a:xfrm>
        </p:spPr>
        <p:txBody>
          <a:bodyPr rtlCol="0">
            <a:normAutofit fontScale="92500"/>
          </a:bodyPr>
          <a:lstStyle/>
          <a:p>
            <a:pPr algn="just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Виды льда: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i="1" u="sng" dirty="0" smtClean="0"/>
              <a:t>Натечный</a:t>
            </a:r>
            <a:r>
              <a:rPr lang="ru-RU" b="1" dirty="0" smtClean="0"/>
              <a:t>. Твердый и хрупкий, образует корку, отваливается пластами. Возможен срыв!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i="1" u="sng" dirty="0" smtClean="0"/>
              <a:t>Глетчерный (летний)</a:t>
            </a:r>
            <a:r>
              <a:rPr lang="ru-RU" b="1" dirty="0" smtClean="0"/>
              <a:t>. Мягче и пластичней. Образуются трещины (30-40 м), ледопады.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i="1" u="sng" dirty="0" smtClean="0"/>
              <a:t>Твердый зимний </a:t>
            </a:r>
            <a:r>
              <a:rPr lang="ru-RU" b="1" u="sng" dirty="0" smtClean="0"/>
              <a:t>(бутылочный)</a:t>
            </a:r>
            <a:r>
              <a:rPr lang="ru-RU" b="1" dirty="0" smtClean="0"/>
              <a:t>. Кошки почти не держат.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Лед – наиболее удобный и надежный вид рельефа: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 smtClean="0"/>
              <a:t>надежность страховки;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 smtClean="0"/>
              <a:t>возможность формировать рельеф;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 smtClean="0"/>
              <a:t>удобство передвижения.</a:t>
            </a:r>
          </a:p>
          <a:p>
            <a:pPr algn="just" fontAlgn="t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b="1" dirty="0" smtClean="0"/>
          </a:p>
          <a:p>
            <a:pPr algn="just" fontAlgn="t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/>
          </a:p>
        </p:txBody>
      </p:sp>
      <p:pic>
        <p:nvPicPr>
          <p:cNvPr id="5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416800" cy="792832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Лед. Обзор свойств.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4032225"/>
          </a:xfrm>
        </p:spPr>
        <p:txBody>
          <a:bodyPr rtlCol="0">
            <a:normAutofit lnSpcReduction="10000"/>
          </a:bodyPr>
          <a:lstStyle/>
          <a:p>
            <a:pPr algn="just" fontAlgn="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- Одновременно твердый и пластичный, скользкий</a:t>
            </a:r>
          </a:p>
          <a:p>
            <a:pPr algn="just" fontAlgn="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i="1" dirty="0" smtClean="0"/>
              <a:t>Простая и однообразная техника, но доводить до автоматизма</a:t>
            </a:r>
            <a:r>
              <a:rPr lang="ru-RU" b="1" dirty="0" smtClean="0"/>
              <a:t>.</a:t>
            </a:r>
          </a:p>
          <a:p>
            <a:pPr algn="just" fontAlgn="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 smtClean="0"/>
              <a:t>Нужна значительная </a:t>
            </a:r>
            <a:r>
              <a:rPr lang="ru-RU" b="1" dirty="0" err="1" smtClean="0"/>
              <a:t>физподготовка</a:t>
            </a:r>
            <a:r>
              <a:rPr lang="ru-RU" b="1" dirty="0" smtClean="0"/>
              <a:t> – напряжение </a:t>
            </a:r>
            <a:r>
              <a:rPr lang="ru-RU" b="1" dirty="0" err="1" smtClean="0"/>
              <a:t>голеностопа</a:t>
            </a:r>
            <a:r>
              <a:rPr lang="ru-RU" b="1" dirty="0" smtClean="0"/>
              <a:t> и икроножных мышц;</a:t>
            </a:r>
          </a:p>
          <a:p>
            <a:pPr algn="just" fontAlgn="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 smtClean="0"/>
              <a:t>Открытый лед –категория трудности 2А-2Б, закрытый – категория трудности 1Б (1А?)</a:t>
            </a:r>
          </a:p>
          <a:p>
            <a:pPr algn="just" fontAlgn="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b="1" dirty="0" smtClean="0"/>
              <a:t>Образует ледопады</a:t>
            </a:r>
          </a:p>
        </p:txBody>
      </p:sp>
      <p:sp>
        <p:nvSpPr>
          <p:cNvPr id="7" name="Содержимое 6"/>
          <p:cNvSpPr txBox="1">
            <a:spLocks/>
          </p:cNvSpPr>
          <p:nvPr/>
        </p:nvSpPr>
        <p:spPr>
          <a:xfrm>
            <a:off x="71438" y="4941168"/>
            <a:ext cx="9037637" cy="1800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indent="-342900" fontAlgn="auto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100" dirty="0">
                <a:latin typeface="+mj-lt"/>
              </a:rPr>
              <a:t>Что вас ждет:</a:t>
            </a:r>
          </a:p>
          <a:p>
            <a:pPr algn="just">
              <a:lnSpc>
                <a:spcPct val="90000"/>
              </a:lnSpc>
            </a:pPr>
            <a:r>
              <a:rPr lang="ru-RU" sz="2100" dirty="0">
                <a:latin typeface="+mj-lt"/>
              </a:rPr>
              <a:t>В походе </a:t>
            </a:r>
            <a:r>
              <a:rPr lang="ru-RU" sz="2100" dirty="0" smtClean="0">
                <a:latin typeface="+mj-lt"/>
              </a:rPr>
              <a:t>3 </a:t>
            </a:r>
            <a:r>
              <a:rPr lang="ru-RU" sz="2100" dirty="0">
                <a:latin typeface="+mj-lt"/>
              </a:rPr>
              <a:t>кс – </a:t>
            </a:r>
            <a:r>
              <a:rPr lang="ru-RU" sz="2100" dirty="0" smtClean="0">
                <a:latin typeface="+mj-lt"/>
              </a:rPr>
              <a:t>снежные,</a:t>
            </a:r>
            <a:r>
              <a:rPr lang="en-US" sz="2100" dirty="0" smtClean="0">
                <a:latin typeface="+mj-lt"/>
              </a:rPr>
              <a:t> </a:t>
            </a:r>
            <a:r>
              <a:rPr lang="ru-RU" sz="2100" dirty="0" smtClean="0">
                <a:latin typeface="+mj-lt"/>
              </a:rPr>
              <a:t>ледовые склоны средней</a:t>
            </a:r>
            <a:r>
              <a:rPr lang="en-US" sz="2100" dirty="0" smtClean="0">
                <a:latin typeface="+mj-lt"/>
              </a:rPr>
              <a:t> </a:t>
            </a:r>
            <a:r>
              <a:rPr lang="ru-RU" sz="2100" dirty="0" smtClean="0">
                <a:latin typeface="+mj-lt"/>
              </a:rPr>
              <a:t>крутизны (от 20 до 45°), закрытые ледники с участками скрытых трещин и</a:t>
            </a:r>
            <a:r>
              <a:rPr lang="en-US" sz="2100" dirty="0" smtClean="0">
                <a:latin typeface="+mj-lt"/>
              </a:rPr>
              <a:t> </a:t>
            </a:r>
            <a:r>
              <a:rPr lang="ru-RU" sz="2100" dirty="0" smtClean="0">
                <a:latin typeface="+mj-lt"/>
              </a:rPr>
              <a:t>несложные ледопады. </a:t>
            </a:r>
          </a:p>
          <a:p>
            <a:pPr>
              <a:lnSpc>
                <a:spcPct val="90000"/>
              </a:lnSpc>
            </a:pPr>
            <a:r>
              <a:rPr lang="ru-RU" sz="2100" dirty="0" smtClean="0">
                <a:latin typeface="+mj-lt"/>
              </a:rPr>
              <a:t>В </a:t>
            </a:r>
            <a:r>
              <a:rPr lang="ru-RU" sz="2100" dirty="0">
                <a:latin typeface="+mj-lt"/>
              </a:rPr>
              <a:t>походе </a:t>
            </a:r>
            <a:r>
              <a:rPr lang="ru-RU" sz="2100" dirty="0" smtClean="0">
                <a:latin typeface="+mj-lt"/>
              </a:rPr>
              <a:t>4 </a:t>
            </a:r>
            <a:r>
              <a:rPr lang="ru-RU" sz="2100" dirty="0">
                <a:latin typeface="+mj-lt"/>
              </a:rPr>
              <a:t>кс – </a:t>
            </a:r>
            <a:r>
              <a:rPr lang="ru-RU" sz="2100" dirty="0" smtClean="0">
                <a:latin typeface="+mj-lt"/>
              </a:rPr>
              <a:t>то же + крутые (свыше 45°) снежные, ледовые склоны средней сложности, возможны короткие (до 10-15 м) стенные участки; ледопады средней сложности</a:t>
            </a:r>
            <a:endParaRPr lang="ru-RU" sz="2100" dirty="0">
              <a:latin typeface="+mj-lt"/>
            </a:endParaRPr>
          </a:p>
        </p:txBody>
      </p:sp>
      <p:pic>
        <p:nvPicPr>
          <p:cNvPr id="6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Лед. Основные опасности.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891" name="Содержимое 6"/>
          <p:cNvSpPr>
            <a:spLocks noGrp="1"/>
          </p:cNvSpPr>
          <p:nvPr>
            <p:ph idx="1"/>
          </p:nvPr>
        </p:nvSpPr>
        <p:spPr>
          <a:xfrm>
            <a:off x="179512" y="980728"/>
            <a:ext cx="8748713" cy="5145435"/>
          </a:xfrm>
        </p:spPr>
        <p:txBody>
          <a:bodyPr/>
          <a:lstStyle/>
          <a:p>
            <a:pPr marL="514350" indent="-514350" algn="just" fontAlgn="t">
              <a:spcBef>
                <a:spcPct val="0"/>
              </a:spcBef>
              <a:buFont typeface="Arial" charset="0"/>
              <a:buAutoNum type="arabicParenR"/>
            </a:pPr>
            <a:r>
              <a:rPr lang="ru-RU" b="1" dirty="0" smtClean="0"/>
              <a:t>Скользко. Возможен срыв.</a:t>
            </a:r>
          </a:p>
          <a:p>
            <a:pPr marL="514350" indent="-514350" fontAlgn="t">
              <a:spcBef>
                <a:spcPct val="0"/>
              </a:spcBef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    На льду </a:t>
            </a:r>
            <a:r>
              <a:rPr lang="ru-RU" b="1" dirty="0" err="1" smtClean="0">
                <a:solidFill>
                  <a:srgbClr val="FF0000"/>
                </a:solidFill>
              </a:rPr>
              <a:t>самозарубание</a:t>
            </a:r>
            <a:r>
              <a:rPr lang="ru-RU" b="1" dirty="0" smtClean="0">
                <a:solidFill>
                  <a:srgbClr val="FF0000"/>
                </a:solidFill>
              </a:rPr>
              <a:t> при крутизне выше 15° практически невозможно !!!;</a:t>
            </a:r>
          </a:p>
          <a:p>
            <a:pPr algn="just" fontAlgn="t">
              <a:spcBef>
                <a:spcPct val="0"/>
              </a:spcBef>
              <a:buFont typeface="Arial" charset="0"/>
              <a:buNone/>
            </a:pPr>
            <a:r>
              <a:rPr lang="ru-RU" b="1" dirty="0" smtClean="0"/>
              <a:t>2) На моренах – опасность вытаивающих камней. Камни сходят быстро и бесшумно</a:t>
            </a:r>
          </a:p>
          <a:p>
            <a:pPr algn="just" fontAlgn="t">
              <a:spcBef>
                <a:spcPct val="0"/>
              </a:spcBef>
              <a:buFont typeface="Arial" charset="0"/>
              <a:buNone/>
            </a:pPr>
            <a:r>
              <a:rPr lang="ru-RU" b="1" dirty="0" smtClean="0"/>
              <a:t>3) Обвалы льда, в ледопадах - </a:t>
            </a:r>
            <a:r>
              <a:rPr lang="ru-RU" b="1" dirty="0" err="1" smtClean="0"/>
              <a:t>сераков</a:t>
            </a:r>
            <a:r>
              <a:rPr lang="ru-RU" b="1" dirty="0" smtClean="0"/>
              <a:t>.</a:t>
            </a:r>
          </a:p>
          <a:p>
            <a:pPr algn="just" fontAlgn="t">
              <a:spcBef>
                <a:spcPct val="0"/>
              </a:spcBef>
              <a:buFont typeface="Arial" charset="0"/>
              <a:buNone/>
            </a:pPr>
            <a:r>
              <a:rPr lang="ru-RU" b="1" dirty="0" smtClean="0"/>
              <a:t>4) Трещины на закрытых ледниках.</a:t>
            </a:r>
          </a:p>
          <a:p>
            <a:pPr algn="just" fontAlgn="t">
              <a:spcBef>
                <a:spcPct val="0"/>
              </a:spcBef>
              <a:buFont typeface="Arial" charset="0"/>
              <a:buNone/>
            </a:pPr>
            <a:r>
              <a:rPr lang="ru-RU" b="1" dirty="0" smtClean="0"/>
              <a:t>5) Высокая отражающая способность - возможен ожог глаз.</a:t>
            </a:r>
          </a:p>
          <a:p>
            <a:pPr algn="just" fontAlgn="t">
              <a:spcBef>
                <a:spcPct val="0"/>
              </a:spcBef>
              <a:buFont typeface="Arial" charset="0"/>
              <a:buNone/>
            </a:pPr>
            <a:r>
              <a:rPr lang="ru-RU" b="1" dirty="0" smtClean="0"/>
              <a:t>6) Переохлаждение</a:t>
            </a:r>
          </a:p>
        </p:txBody>
      </p:sp>
      <p:pic>
        <p:nvPicPr>
          <p:cNvPr id="5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44624"/>
            <a:ext cx="7345238" cy="936848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Ледовое снаряжение.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79388" y="1052736"/>
            <a:ext cx="8857108" cy="5689377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u="sng" dirty="0" smtClean="0"/>
              <a:t>Кошки: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- количество зубьев (10, 11, 12, 13)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sz="2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- материал и способ изготовления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	(алюминий/сталь, штамповка/ковка)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sz="2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/>
              <a:t>- система крепления пятки/носка: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	- мягкие;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	- полуавтомат (под ботинки с рантом сзади);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	- автомат (под ботинки с рантами спереди и сзади)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	- под </a:t>
            </a:r>
            <a:r>
              <a:rPr lang="ru-RU" sz="2400" dirty="0" err="1" smtClean="0"/>
              <a:t>кошкоботы</a:t>
            </a:r>
            <a:r>
              <a:rPr lang="ru-RU" sz="2400" dirty="0" smtClean="0"/>
              <a:t> (жестко прикручиваются болтами)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	- </a:t>
            </a:r>
            <a:r>
              <a:rPr lang="ru-RU" sz="2400" dirty="0" err="1" smtClean="0"/>
              <a:t>трикони</a:t>
            </a:r>
            <a:endParaRPr lang="ru-RU" sz="2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sz="2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- платформенные / шарнирные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sz="2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- </a:t>
            </a:r>
            <a:r>
              <a:rPr lang="ru-RU" sz="2400" dirty="0" err="1" smtClean="0"/>
              <a:t>к-во</a:t>
            </a:r>
            <a:r>
              <a:rPr lang="ru-RU" sz="2400" dirty="0" smtClean="0"/>
              <a:t> и форма передних зубьев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	- горизонтальные/вертикальные/Т-образные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	- агрессивные (зазубрены)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	- сменные зубья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	- </a:t>
            </a:r>
            <a:r>
              <a:rPr lang="ru-RU" sz="2400" dirty="0" err="1" smtClean="0"/>
              <a:t>монозубые</a:t>
            </a:r>
            <a:endParaRPr lang="ru-RU" sz="2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endParaRPr lang="ru-RU" sz="24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dirty="0" smtClean="0"/>
              <a:t>- </a:t>
            </a:r>
            <a:r>
              <a:rPr lang="ru-RU" sz="2400" dirty="0" err="1" smtClean="0"/>
              <a:t>анитподлипы</a:t>
            </a:r>
            <a:r>
              <a:rPr lang="ru-RU" sz="2400" dirty="0" smtClean="0"/>
              <a:t> (есть/нет)</a:t>
            </a:r>
            <a:endParaRPr lang="ru-RU" sz="2400" b="1" dirty="0" smtClean="0"/>
          </a:p>
        </p:txBody>
      </p:sp>
      <p:pic>
        <p:nvPicPr>
          <p:cNvPr id="10" name="image15.jpg" descr="http://www.sport-marafon.ru/upload/resize_cache/iblock/87e/170_170_1/87e6182b314d9fa86d0be048eba4dcc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836712"/>
            <a:ext cx="2699792" cy="1927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6" name="Picture 2" descr="http://sport-marafon.ru/upload/iblock/e92/e92865b8342b55458f1dcc2a5a4630f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725144"/>
            <a:ext cx="3132348" cy="2088232"/>
          </a:xfrm>
          <a:prstGeom prst="rect">
            <a:avLst/>
          </a:prstGeom>
          <a:noFill/>
        </p:spPr>
      </p:pic>
      <p:pic>
        <p:nvPicPr>
          <p:cNvPr id="59396" name="Picture 4" descr="http://skigu.ru/storage/gear/fb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32176" y="2780928"/>
            <a:ext cx="2911823" cy="18635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Ледовое снаряжение.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689377"/>
          </a:xfrm>
        </p:spPr>
        <p:txBody>
          <a:bodyPr rtlCol="0">
            <a:norm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u="sng" dirty="0" smtClean="0"/>
              <a:t>Ледоруб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 smtClean="0"/>
              <a:t>длина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 smtClean="0"/>
              <a:t>назначение/форма ручки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 smtClean="0"/>
              <a:t>нагрузка на ручку (на плече 500 мм)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2400" b="1" dirty="0" smtClean="0"/>
              <a:t>	</a:t>
            </a:r>
            <a:r>
              <a:rPr lang="en-US" sz="2400" b="1" dirty="0" smtClean="0"/>
              <a:t>base – 250 </a:t>
            </a:r>
            <a:r>
              <a:rPr lang="ru-RU" sz="2400" b="1" dirty="0" smtClean="0"/>
              <a:t>кг, </a:t>
            </a:r>
            <a:r>
              <a:rPr lang="en-US" sz="2400" b="1" dirty="0" err="1" smtClean="0"/>
              <a:t>technic</a:t>
            </a:r>
            <a:r>
              <a:rPr lang="en-US" sz="2400" b="1" dirty="0" smtClean="0"/>
              <a:t> 400 </a:t>
            </a:r>
            <a:r>
              <a:rPr lang="ru-RU" sz="2400" b="1" dirty="0" smtClean="0"/>
              <a:t>кг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 smtClean="0"/>
              <a:t>наличие бойка/лопатки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u="sng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dirty="0" smtClean="0"/>
          </a:p>
        </p:txBody>
      </p:sp>
      <p:pic>
        <p:nvPicPr>
          <p:cNvPr id="38917" name="Рисунок 8" descr="Ледоруб 70 с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4296509" y="1760275"/>
            <a:ext cx="2304257" cy="74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2" descr="http://sport-marafon.ru/upload/iblock/6bd/6bd6cfee0a707eda49d567960e9ab1b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908720"/>
            <a:ext cx="1117694" cy="2082975"/>
          </a:xfrm>
          <a:prstGeom prst="rect">
            <a:avLst/>
          </a:prstGeom>
          <a:noFill/>
        </p:spPr>
      </p:pic>
      <p:pic>
        <p:nvPicPr>
          <p:cNvPr id="46084" name="Picture 4" descr="http://sport-marafon.ru/upload/iblock/804/804a982803bd3213d8b87be37b4e88f4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1124744"/>
            <a:ext cx="1016440" cy="215881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868144" y="2996952"/>
            <a:ext cx="8544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Base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7524328" y="3356992"/>
            <a:ext cx="966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Technic</a:t>
            </a:r>
            <a:endParaRPr lang="ru-RU" dirty="0"/>
          </a:p>
        </p:txBody>
      </p:sp>
      <p:pic>
        <p:nvPicPr>
          <p:cNvPr id="46086" name="Picture 6" descr="http://sport-marafon.ru/upload/iblock/f47/f4793e79a1991efbe83750445627185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35896" y="3356992"/>
            <a:ext cx="1007814" cy="1965316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5076056" y="594928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u="sng" dirty="0" smtClean="0"/>
              <a:t>Ледовые якоря</a:t>
            </a:r>
            <a:r>
              <a:rPr lang="en-US" b="1" u="sng" dirty="0" smtClean="0"/>
              <a:t> </a:t>
            </a:r>
            <a:r>
              <a:rPr lang="ru-RU" b="1" u="sng" dirty="0" smtClean="0"/>
              <a:t>(</a:t>
            </a:r>
            <a:r>
              <a:rPr lang="ru-RU" b="1" u="sng" dirty="0" err="1" smtClean="0"/>
              <a:t>айс</a:t>
            </a:r>
            <a:r>
              <a:rPr lang="ru-RU" b="1" u="sng" dirty="0" smtClean="0"/>
              <a:t> фи-фи)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491880" y="5661248"/>
            <a:ext cx="1512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Ледовый инструмент</a:t>
            </a:r>
          </a:p>
        </p:txBody>
      </p:sp>
      <p:pic>
        <p:nvPicPr>
          <p:cNvPr id="46088" name="Picture 8" descr="http://www.risk.ru/u/img/66/6599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4" y="3429000"/>
            <a:ext cx="1166036" cy="1941420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107504" y="5517232"/>
            <a:ext cx="2512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/>
              <a:t>Айсбайль</a:t>
            </a:r>
            <a:r>
              <a:rPr lang="en-US" b="1" dirty="0" smtClean="0"/>
              <a:t> </a:t>
            </a:r>
            <a:r>
              <a:rPr lang="ru-RU" b="1" dirty="0" smtClean="0"/>
              <a:t> (ледовый молоток)</a:t>
            </a:r>
            <a:endParaRPr lang="ru-RU" dirty="0"/>
          </a:p>
        </p:txBody>
      </p:sp>
      <p:pic>
        <p:nvPicPr>
          <p:cNvPr id="46090" name="Picture 10" descr="http://traveler-shop.ru/files/katalog/9687_pic_200x30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8064" y="4509120"/>
            <a:ext cx="1905000" cy="866776"/>
          </a:xfrm>
          <a:prstGeom prst="rect">
            <a:avLst/>
          </a:prstGeom>
          <a:noFill/>
        </p:spPr>
      </p:pic>
      <p:pic>
        <p:nvPicPr>
          <p:cNvPr id="46094" name="Picture 14" descr="http://bigwall.ru/upload/iblock/e73/e734bd1b902351773ff9b4d893decda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29030" y="4174402"/>
            <a:ext cx="1619250" cy="16192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Ледовое снаряжение.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689377"/>
          </a:xfrm>
        </p:spPr>
        <p:txBody>
          <a:bodyPr rtlCol="0"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u="sng" dirty="0" err="1" smtClean="0"/>
              <a:t>Ледобуры</a:t>
            </a:r>
            <a:r>
              <a:rPr lang="ru-RU" sz="2400" b="1" u="sng" dirty="0" smtClean="0"/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 smtClean="0"/>
              <a:t>длина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2400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 smtClean="0"/>
              <a:t>диаметр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2400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 smtClean="0"/>
              <a:t>материал (сталь/титан)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ru-RU" sz="2400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b="1" dirty="0" smtClean="0"/>
              <a:t>количество зубьев (3-6)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/>
              <a:t>Следить за остротой режущей кромки!!!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u="sng" dirty="0" smtClean="0"/>
              <a:t>Аксессуары: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/>
              <a:t>- экстрактор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dirty="0" smtClean="0"/>
              <a:t>- съемная </a:t>
            </a:r>
            <a:r>
              <a:rPr lang="ru-RU" sz="2400" b="1" dirty="0" err="1" smtClean="0"/>
              <a:t>турбинка</a:t>
            </a:r>
            <a:endParaRPr lang="ru-RU" sz="2400" b="1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u="sng" dirty="0" smtClean="0"/>
              <a:t>Ледовые крючья («морковки»)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b="1" u="sng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u="sng" dirty="0" smtClean="0"/>
              <a:t>ИСС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u="sng" dirty="0" smtClean="0"/>
              <a:t>Каска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b="1" u="sng" dirty="0" smtClean="0"/>
              <a:t>Солнцезащитные очки</a:t>
            </a:r>
            <a:endParaRPr lang="ru-RU" sz="2400" b="1" u="sng" dirty="0"/>
          </a:p>
        </p:txBody>
      </p:sp>
      <p:pic>
        <p:nvPicPr>
          <p:cNvPr id="8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2" descr="http://www.kant.ru/upload/resize_cache/iblock/58c/224_176_1/58c8d34321cea7e242281ffb707ad17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1268760"/>
            <a:ext cx="2133600" cy="1238250"/>
          </a:xfrm>
          <a:prstGeom prst="rect">
            <a:avLst/>
          </a:prstGeom>
          <a:noFill/>
        </p:spPr>
      </p:pic>
      <p:pic>
        <p:nvPicPr>
          <p:cNvPr id="45062" name="Picture 6" descr="http://skygear.ru/images/products/32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6256" y="1196752"/>
            <a:ext cx="1728192" cy="1728192"/>
          </a:xfrm>
          <a:prstGeom prst="rect">
            <a:avLst/>
          </a:prstGeom>
          <a:noFill/>
        </p:spPr>
      </p:pic>
      <p:pic>
        <p:nvPicPr>
          <p:cNvPr id="45064" name="Picture 8" descr="Крюк CAMP SCORPIO -Abalakov hoo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8024" y="3933056"/>
            <a:ext cx="1391816" cy="1391817"/>
          </a:xfrm>
          <a:prstGeom prst="rect">
            <a:avLst/>
          </a:prstGeom>
          <a:noFill/>
        </p:spPr>
      </p:pic>
      <p:pic>
        <p:nvPicPr>
          <p:cNvPr id="45066" name="Picture 10" descr="http://www.risk.ru/u/img/43/4242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4653136"/>
            <a:ext cx="2598420" cy="19507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2738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Техника передвижения по ледовым склонам. Основные правила.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250825" y="1196975"/>
            <a:ext cx="8642350" cy="5472113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Представлять себе разницу особенностей разных типов льда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Обязательна плотная постановка ботинок/кошек на поверхность льда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Избегать скользящих движений.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Нельзя ставить ногу на рант и пятку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В кошках – не цеплять зубьями лед (поднимать ноги), ставить ногу на все зубья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Ноги – на ширине плеч или шире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Использовать неровности склона (углубления, бугры) – меньше загрузка </a:t>
            </a:r>
            <a:r>
              <a:rPr lang="ru-RU" dirty="0" err="1" smtClean="0"/>
              <a:t>голеностопа</a:t>
            </a:r>
            <a:r>
              <a:rPr lang="ru-RU" dirty="0" smtClean="0"/>
              <a:t>.</a:t>
            </a:r>
            <a:endParaRPr lang="en-US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На склоне не </a:t>
            </a:r>
            <a:r>
              <a:rPr lang="ru-RU" dirty="0" err="1" smtClean="0"/>
              <a:t>перевбивать</a:t>
            </a:r>
            <a:r>
              <a:rPr lang="ru-RU" dirty="0" smtClean="0"/>
              <a:t> кошку по несколько раз – бить одним ударом сразу.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Не допускать скребущих движений кошками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Подъем –под углом 45-60° , спуск- по линии падения воды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Не идти из последних сил, чаще менять лидера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 smtClean="0"/>
          </a:p>
        </p:txBody>
      </p:sp>
      <p:sp>
        <p:nvSpPr>
          <p:cNvPr id="39940" name="AutoShape 5" descr="G:\%D0%A2%D0%A3%D0%A0%D0%98%D0%97%D0%9C\%D0%92%D0%95%D0%A1%D0%A2%D0%A0%D0%90 - %D0%91%D0%A3 2014-2015\%D0%A1%D0%BD%D0%B5%D0%B3 %D0%B8 %D0%BB%D0%B5%D0%B4 %D0%A2%D0%B5%D1%85%D0%BD%D0%B8%D0%BA%D0%B0 %D0%BF%D0%B5%D1%80%D0%B4%D0%B2%D0%B8%D0%B6%D0%B5%D0%BD%D0%B8%D1%8F %D0%A1%D0%B0%D0%BC%D0%BE%D1%81%D1%82%D1%80%D0%B0%D1%85%D0%BE%D0%B2%D0%BA%D0%B0\%D0%A8%D0%BA%D0%BE%D0%BB%D0%B0 %D0%B0%D0%BB%D1%8C%D0%BF%D0%B8%D0%BD%D0%B8%D0%B7%D0%BC%D0%B0. %D0%93%D0%BB%D0%B0%D0%B2%D0%B0 XII %D0%A2%D0%B5%D1%85%D0%BD%D0%B8%D0%BA%D0%B0 %D0%B4%D0%B2%D0%B8%D0%B6%D0%B5%D0%BD%D0%B8%D1%8F %D0%BF%D0%BE %D0%BB%D0%B5%D0%B4%D0%BE%D0%B2%D1%8B%D0%BC %D1%81%D0%BA%D0%BB%D0%BE%D0%BD%D0%B0%D0%BC_files\pic125.gif"/>
          <p:cNvSpPr>
            <a:spLocks noChangeAspect="1" noChangeArrowheads="1"/>
          </p:cNvSpPr>
          <p:nvPr/>
        </p:nvSpPr>
        <p:spPr bwMode="auto">
          <a:xfrm>
            <a:off x="155575" y="-784225"/>
            <a:ext cx="450532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6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Техника передвижения по ледовым склонам. Подъем.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899592" y="1196975"/>
            <a:ext cx="7417321" cy="50323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dirty="0" smtClean="0"/>
              <a:t>Техника движения зависит от направления движения и крутизны склона</a:t>
            </a:r>
          </a:p>
        </p:txBody>
      </p:sp>
      <p:pic>
        <p:nvPicPr>
          <p:cNvPr id="4096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612900"/>
            <a:ext cx="2952750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5" name="Прямоугольник 7"/>
          <p:cNvSpPr>
            <a:spLocks noChangeArrowheads="1"/>
          </p:cNvSpPr>
          <p:nvPr/>
        </p:nvSpPr>
        <p:spPr bwMode="auto">
          <a:xfrm>
            <a:off x="179388" y="4437063"/>
            <a:ext cx="3024187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 smtClean="0">
                <a:latin typeface="Calibri" pitchFamily="34" charset="0"/>
              </a:rPr>
              <a:t>До </a:t>
            </a:r>
            <a:r>
              <a:rPr lang="ru-RU" dirty="0">
                <a:latin typeface="Calibri" pitchFamily="34" charset="0"/>
              </a:rPr>
              <a:t>15° допускается движение без кошек с опорой на ледоруб (скользко!)</a:t>
            </a:r>
          </a:p>
        </p:txBody>
      </p:sp>
      <p:pic>
        <p:nvPicPr>
          <p:cNvPr id="40969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628800"/>
            <a:ext cx="21336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70" name="Прямоугольник 11"/>
          <p:cNvSpPr>
            <a:spLocks noChangeArrowheads="1"/>
          </p:cNvSpPr>
          <p:nvPr/>
        </p:nvSpPr>
        <p:spPr bwMode="auto">
          <a:xfrm>
            <a:off x="3203848" y="5085184"/>
            <a:ext cx="2735263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Подъем на склон средней крутизны – зигзагом. Разворот в один </a:t>
            </a:r>
            <a:r>
              <a:rPr lang="ru-RU" dirty="0" smtClean="0">
                <a:latin typeface="Calibri" pitchFamily="34" charset="0"/>
              </a:rPr>
              <a:t>шаг с подстраховкой клювиком ледоруба.</a:t>
            </a:r>
            <a:endParaRPr lang="ru-RU" dirty="0">
              <a:latin typeface="Calibri" pitchFamily="34" charset="0"/>
            </a:endParaRPr>
          </a:p>
        </p:txBody>
      </p:sp>
      <p:pic>
        <p:nvPicPr>
          <p:cNvPr id="12" name="Рисунок 5" descr="emb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1"/>
          <p:cNvSpPr>
            <a:spLocks noChangeArrowheads="1"/>
          </p:cNvSpPr>
          <p:nvPr/>
        </p:nvSpPr>
        <p:spPr bwMode="auto">
          <a:xfrm>
            <a:off x="6085209" y="5013176"/>
            <a:ext cx="2951287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Подъем на </a:t>
            </a:r>
            <a:r>
              <a:rPr lang="ru-RU" dirty="0" smtClean="0">
                <a:latin typeface="Calibri" pitchFamily="34" charset="0"/>
              </a:rPr>
              <a:t>крутой склон   (40-60°) лицом к склону на передних зубьях с опорой на ледоруб (в упоре или подтягиванием).</a:t>
            </a:r>
            <a:endParaRPr lang="ru-RU" dirty="0">
              <a:latin typeface="Calibri" pitchFamily="34" charset="0"/>
            </a:endParaRPr>
          </a:p>
        </p:txBody>
      </p:sp>
      <p:pic>
        <p:nvPicPr>
          <p:cNvPr id="18434" name="Picture 2" descr="D:\ТУРИЗМ\СУ2014\Школа альпинизма. Глава XII Техника движения по ледовым склонам_files\pic126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1628800"/>
            <a:ext cx="1428750" cy="2809875"/>
          </a:xfrm>
          <a:prstGeom prst="rect">
            <a:avLst/>
          </a:prstGeom>
          <a:noFill/>
        </p:spPr>
      </p:pic>
      <p:pic>
        <p:nvPicPr>
          <p:cNvPr id="13" name="Picture 2" descr="D:\ТУРИЗМ\СУ2014\Школа альпинизма. Глава XII Техника движения по ледовым склонам_files\pic127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236296" y="1628801"/>
            <a:ext cx="1800225" cy="3312367"/>
          </a:xfrm>
          <a:prstGeom prst="rect">
            <a:avLst/>
          </a:prstGeom>
          <a:noFill/>
        </p:spPr>
      </p:pic>
      <p:sp>
        <p:nvSpPr>
          <p:cNvPr id="14" name="Прямоугольник 11"/>
          <p:cNvSpPr>
            <a:spLocks noChangeArrowheads="1"/>
          </p:cNvSpPr>
          <p:nvPr/>
        </p:nvSpPr>
        <p:spPr bwMode="auto">
          <a:xfrm>
            <a:off x="1835696" y="6488668"/>
            <a:ext cx="46805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Всегда соблюдать принцип 2 точек опоры !!!</a:t>
            </a:r>
            <a:endParaRPr lang="ru-RU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Техника передвижения по ледовым склонам. Спуск.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987" name="AutoShape 5" descr="G:\%D0%A2%D0%A3%D0%A0%D0%98%D0%97%D0%9C\%D0%92%D0%95%D0%A1%D0%A2%D0%A0%D0%90 - %D0%91%D0%A3 2014-2015\%D0%A1%D0%BD%D0%B5%D0%B3 %D0%B8 %D0%BB%D0%B5%D0%B4 %D0%A2%D0%B5%D1%85%D0%BD%D0%B8%D0%BA%D0%B0 %D0%BF%D0%B5%D1%80%D0%B4%D0%B2%D0%B8%D0%B6%D0%B5%D0%BD%D0%B8%D1%8F %D0%A1%D0%B0%D0%BC%D0%BE%D1%81%D1%82%D1%80%D0%B0%D1%85%D0%BE%D0%B2%D0%BA%D0%B0\%D0%A8%D0%BA%D0%BE%D0%BB%D0%B0 %D0%B0%D0%BB%D1%8C%D0%BF%D0%B8%D0%BD%D0%B8%D0%B7%D0%BC%D0%B0. %D0%93%D0%BB%D0%B0%D0%B2%D0%B0 XII %D0%A2%D0%B5%D1%85%D0%BD%D0%B8%D0%BA%D0%B0 %D0%B4%D0%B2%D0%B8%D0%B6%D0%B5%D0%BD%D0%B8%D1%8F %D0%BF%D0%BE %D0%BB%D0%B5%D0%B4%D0%BE%D0%B2%D1%8B%D0%BC %D1%81%D0%BA%D0%BB%D0%BE%D0%BD%D0%B0%D0%BC_files\pic125.gif"/>
          <p:cNvSpPr>
            <a:spLocks noChangeAspect="1" noChangeArrowheads="1"/>
          </p:cNvSpPr>
          <p:nvPr/>
        </p:nvSpPr>
        <p:spPr bwMode="auto">
          <a:xfrm>
            <a:off x="155575" y="-784225"/>
            <a:ext cx="450532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1988" name="Прямоугольник 9"/>
          <p:cNvSpPr>
            <a:spLocks noChangeArrowheads="1"/>
          </p:cNvSpPr>
          <p:nvPr/>
        </p:nvSpPr>
        <p:spPr bwMode="auto">
          <a:xfrm>
            <a:off x="2699792" y="1052736"/>
            <a:ext cx="201622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dirty="0">
                <a:latin typeface="Calibri" pitchFamily="34" charset="0"/>
              </a:rPr>
              <a:t>При спуске ноги прямо, ступни параллельно и на все зубья. Ледоруб - для опоры при проскальзывании (крутизна до 30°). </a:t>
            </a:r>
          </a:p>
        </p:txBody>
      </p:sp>
      <p:pic>
        <p:nvPicPr>
          <p:cNvPr id="4198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8680" y="1052736"/>
            <a:ext cx="2551112" cy="344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5" descr="emb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43830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9"/>
          <p:cNvSpPr>
            <a:spLocks noChangeArrowheads="1"/>
          </p:cNvSpPr>
          <p:nvPr/>
        </p:nvSpPr>
        <p:spPr bwMode="auto">
          <a:xfrm>
            <a:off x="323528" y="5085184"/>
            <a:ext cx="511333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dirty="0" smtClean="0">
                <a:latin typeface="Calibri" pitchFamily="34" charset="0"/>
              </a:rPr>
              <a:t>Свыше </a:t>
            </a:r>
            <a:r>
              <a:rPr lang="ru-RU" sz="2400" dirty="0">
                <a:latin typeface="Calibri" pitchFamily="34" charset="0"/>
              </a:rPr>
              <a:t>30</a:t>
            </a:r>
            <a:r>
              <a:rPr lang="ru-RU" sz="2400" dirty="0" smtClean="0">
                <a:latin typeface="Calibri" pitchFamily="34" charset="0"/>
              </a:rPr>
              <a:t>° до 65° </a:t>
            </a:r>
            <a:r>
              <a:rPr lang="ru-RU" sz="2400" dirty="0">
                <a:latin typeface="Calibri" pitchFamily="34" charset="0"/>
              </a:rPr>
              <a:t>спускаться на передних зубьях лицом к склону со страховкой клювиком ледоруба.</a:t>
            </a:r>
          </a:p>
          <a:p>
            <a:endParaRPr lang="ru-RU" sz="2400" dirty="0">
              <a:latin typeface="Calibri" pitchFamily="34" charset="0"/>
            </a:endParaRPr>
          </a:p>
        </p:txBody>
      </p:sp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38675" y="1340768"/>
            <a:ext cx="450532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4638674" y="2996531"/>
            <a:ext cx="450532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Calibri" pitchFamily="34" charset="0"/>
              </a:rPr>
              <a:t>Правильная постановка ног в кошках. </a:t>
            </a:r>
          </a:p>
        </p:txBody>
      </p:sp>
      <p:pic>
        <p:nvPicPr>
          <p:cNvPr id="12" name="Picture 2" descr="D:\ТУРИЗМ\СУ2014\Школа альпинизма. Глава XII Техника движения по ледовым склонам_files\pic126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3429000"/>
            <a:ext cx="1428750" cy="2809875"/>
          </a:xfrm>
          <a:prstGeom prst="rect">
            <a:avLst/>
          </a:prstGeom>
          <a:noFill/>
        </p:spPr>
      </p:pic>
      <p:sp>
        <p:nvSpPr>
          <p:cNvPr id="13" name="Прямоугольник 11"/>
          <p:cNvSpPr>
            <a:spLocks noChangeArrowheads="1"/>
          </p:cNvSpPr>
          <p:nvPr/>
        </p:nvSpPr>
        <p:spPr bwMode="auto">
          <a:xfrm>
            <a:off x="1835696" y="6372036"/>
            <a:ext cx="46805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Всегда соблюдать принцип 2 точек опоры !!!</a:t>
            </a:r>
            <a:endParaRPr lang="ru-RU" b="1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Техника передвижения по ледовым склонам. Траверс.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011" name="Прямоугольник 7"/>
          <p:cNvSpPr>
            <a:spLocks noChangeArrowheads="1"/>
          </p:cNvSpPr>
          <p:nvPr/>
        </p:nvSpPr>
        <p:spPr bwMode="auto">
          <a:xfrm>
            <a:off x="251966" y="3933825"/>
            <a:ext cx="230381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Calibri" pitchFamily="34" charset="0"/>
              </a:rPr>
              <a:t>Траверс </a:t>
            </a:r>
            <a:r>
              <a:rPr lang="ru-RU" dirty="0" smtClean="0">
                <a:latin typeface="Calibri" pitchFamily="34" charset="0"/>
              </a:rPr>
              <a:t>некрутого  </a:t>
            </a:r>
            <a:r>
              <a:rPr lang="ru-RU" dirty="0">
                <a:latin typeface="Calibri" pitchFamily="34" charset="0"/>
              </a:rPr>
              <a:t>склона (до 30°). </a:t>
            </a:r>
            <a:r>
              <a:rPr lang="ru-RU" dirty="0" smtClean="0">
                <a:latin typeface="Calibri" pitchFamily="34" charset="0"/>
              </a:rPr>
              <a:t>     </a:t>
            </a:r>
            <a:r>
              <a:rPr lang="ru-RU" dirty="0" err="1" smtClean="0">
                <a:latin typeface="Calibri" pitchFamily="34" charset="0"/>
              </a:rPr>
              <a:t>Ноги-параллельно</a:t>
            </a:r>
            <a:r>
              <a:rPr lang="ru-RU" dirty="0" smtClean="0">
                <a:latin typeface="Calibri" pitchFamily="34" charset="0"/>
              </a:rPr>
              <a:t> </a:t>
            </a:r>
            <a:r>
              <a:rPr lang="ru-RU" dirty="0">
                <a:latin typeface="Calibri" pitchFamily="34" charset="0"/>
              </a:rPr>
              <a:t>или </a:t>
            </a:r>
            <a:r>
              <a:rPr lang="ru-RU" dirty="0" err="1">
                <a:latin typeface="Calibri" pitchFamily="34" charset="0"/>
              </a:rPr>
              <a:t>полуелочкой</a:t>
            </a:r>
            <a:r>
              <a:rPr lang="ru-RU" dirty="0">
                <a:latin typeface="Calibri" pitchFamily="34" charset="0"/>
              </a:rPr>
              <a:t>. </a:t>
            </a:r>
          </a:p>
          <a:p>
            <a:pPr algn="ctr"/>
            <a:r>
              <a:rPr lang="ru-RU" dirty="0">
                <a:latin typeface="Calibri" pitchFamily="34" charset="0"/>
              </a:rPr>
              <a:t>Ледоруб – точка опоры</a:t>
            </a:r>
          </a:p>
        </p:txBody>
      </p:sp>
      <p:sp>
        <p:nvSpPr>
          <p:cNvPr id="43012" name="AutoShape 5" descr="G:\%D0%A2%D0%A3%D0%A0%D0%98%D0%97%D0%9C\%D0%92%D0%95%D0%A1%D0%A2%D0%A0%D0%90 - %D0%91%D0%A3 2014-2015\%D0%A1%D0%BD%D0%B5%D0%B3 %D0%B8 %D0%BB%D0%B5%D0%B4 %D0%A2%D0%B5%D1%85%D0%BD%D0%B8%D0%BA%D0%B0 %D0%BF%D0%B5%D1%80%D0%B4%D0%B2%D0%B8%D0%B6%D0%B5%D0%BD%D0%B8%D1%8F %D0%A1%D0%B0%D0%BC%D0%BE%D1%81%D1%82%D1%80%D0%B0%D1%85%D0%BE%D0%B2%D0%BA%D0%B0\%D0%A8%D0%BA%D0%BE%D0%BB%D0%B0 %D0%B0%D0%BB%D1%8C%D0%BF%D0%B8%D0%BD%D0%B8%D0%B7%D0%BC%D0%B0. %D0%93%D0%BB%D0%B0%D0%B2%D0%B0 XII %D0%A2%D0%B5%D1%85%D0%BD%D0%B8%D0%BA%D0%B0 %D0%B4%D0%B2%D0%B8%D0%B6%D0%B5%D0%BD%D0%B8%D1%8F %D0%BF%D0%BE %D0%BB%D0%B5%D0%B4%D0%BE%D0%B2%D1%8B%D0%BC %D1%81%D0%BA%D0%BB%D0%BE%D0%BD%D0%B0%D0%BC_files\pic125.gif"/>
          <p:cNvSpPr>
            <a:spLocks noChangeAspect="1" noChangeArrowheads="1"/>
          </p:cNvSpPr>
          <p:nvPr/>
        </p:nvSpPr>
        <p:spPr bwMode="auto">
          <a:xfrm>
            <a:off x="155575" y="-784225"/>
            <a:ext cx="450532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3013" name="Прямоугольник 9"/>
          <p:cNvSpPr>
            <a:spLocks noChangeArrowheads="1"/>
          </p:cNvSpPr>
          <p:nvPr/>
        </p:nvSpPr>
        <p:spPr bwMode="auto">
          <a:xfrm>
            <a:off x="2771800" y="3933056"/>
            <a:ext cx="2016224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Траверс склона 30-45°. Спиной к склону. Ноги </a:t>
            </a:r>
            <a:r>
              <a:rPr lang="ru-RU" dirty="0" err="1">
                <a:latin typeface="Calibri" pitchFamily="34" charset="0"/>
              </a:rPr>
              <a:t>полуелочкой</a:t>
            </a:r>
            <a:r>
              <a:rPr lang="ru-RU" dirty="0">
                <a:latin typeface="Calibri" pitchFamily="34" charset="0"/>
              </a:rPr>
              <a:t>. Ледоруб – на изготовку, упереть в склон.</a:t>
            </a:r>
          </a:p>
        </p:txBody>
      </p:sp>
      <p:pic>
        <p:nvPicPr>
          <p:cNvPr id="430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1341438"/>
            <a:ext cx="2295525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1412875"/>
            <a:ext cx="207645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7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1412875"/>
            <a:ext cx="2016125" cy="243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8" name="Прямоугольник 14"/>
          <p:cNvSpPr>
            <a:spLocks noChangeArrowheads="1"/>
          </p:cNvSpPr>
          <p:nvPr/>
        </p:nvSpPr>
        <p:spPr bwMode="auto">
          <a:xfrm>
            <a:off x="5004048" y="3933056"/>
            <a:ext cx="1872629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Траверс склона 45-50°. Спиной к склону. Ноги приставным. 3 такта. Ледоруб – на изготовку, упереть в склон.</a:t>
            </a:r>
          </a:p>
        </p:txBody>
      </p:sp>
      <p:sp>
        <p:nvSpPr>
          <p:cNvPr id="12" name="Прямоугольник 14"/>
          <p:cNvSpPr>
            <a:spLocks noChangeArrowheads="1"/>
          </p:cNvSpPr>
          <p:nvPr/>
        </p:nvSpPr>
        <p:spPr bwMode="auto">
          <a:xfrm>
            <a:off x="7020272" y="3933056"/>
            <a:ext cx="1872629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dirty="0">
                <a:latin typeface="Calibri" pitchFamily="34" charset="0"/>
              </a:rPr>
              <a:t>Траверс склона </a:t>
            </a:r>
            <a:r>
              <a:rPr lang="ru-RU" dirty="0" smtClean="0">
                <a:latin typeface="Calibri" pitchFamily="34" charset="0"/>
              </a:rPr>
              <a:t>свыше 50° - лицом к склону на передних зубьях.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13" name="Прямоугольник 14"/>
          <p:cNvSpPr>
            <a:spLocks noChangeArrowheads="1"/>
          </p:cNvSpPr>
          <p:nvPr/>
        </p:nvSpPr>
        <p:spPr bwMode="auto">
          <a:xfrm>
            <a:off x="1331640" y="5949280"/>
            <a:ext cx="684076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alibri" pitchFamily="34" charset="0"/>
              </a:rPr>
              <a:t>Стало сложно/страшно – движение лицом к склону </a:t>
            </a:r>
            <a:endParaRPr lang="ru-RU" sz="2000" dirty="0">
              <a:latin typeface="Calibri" pitchFamily="34" charset="0"/>
            </a:endParaRPr>
          </a:p>
        </p:txBody>
      </p:sp>
      <p:pic>
        <p:nvPicPr>
          <p:cNvPr id="14" name="Рисунок 5" descr="emb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1"/>
          <p:cNvSpPr>
            <a:spLocks noChangeArrowheads="1"/>
          </p:cNvSpPr>
          <p:nvPr/>
        </p:nvSpPr>
        <p:spPr bwMode="auto">
          <a:xfrm>
            <a:off x="1835696" y="6381328"/>
            <a:ext cx="468052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Calibri" pitchFamily="34" charset="0"/>
              </a:rPr>
              <a:t>Всегда соблюдать принцип 2 точек опоры !!!</a:t>
            </a:r>
            <a:endParaRPr lang="ru-RU" b="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92280" y="1412776"/>
            <a:ext cx="160381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Техника передвижения по ледовым склонам. Трещины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012" name="AutoShape 5" descr="G:\%D0%A2%D0%A3%D0%A0%D0%98%D0%97%D0%9C\%D0%92%D0%95%D0%A1%D0%A2%D0%A0%D0%90 - %D0%91%D0%A3 2014-2015\%D0%A1%D0%BD%D0%B5%D0%B3 %D0%B8 %D0%BB%D0%B5%D0%B4 %D0%A2%D0%B5%D1%85%D0%BD%D0%B8%D0%BA%D0%B0 %D0%BF%D0%B5%D1%80%D0%B4%D0%B2%D0%B8%D0%B6%D0%B5%D0%BD%D0%B8%D1%8F %D0%A1%D0%B0%D0%BC%D0%BE%D1%81%D1%82%D1%80%D0%B0%D1%85%D0%BE%D0%B2%D0%BA%D0%B0\%D0%A8%D0%BA%D0%BE%D0%BB%D0%B0 %D0%B0%D0%BB%D1%8C%D0%BF%D0%B8%D0%BD%D0%B8%D0%B7%D0%BC%D0%B0. %D0%93%D0%BB%D0%B0%D0%B2%D0%B0 XII %D0%A2%D0%B5%D1%85%D0%BD%D0%B8%D0%BA%D0%B0 %D0%B4%D0%B2%D0%B8%D0%B6%D0%B5%D0%BD%D0%B8%D1%8F %D0%BF%D0%BE %D0%BB%D0%B5%D0%B4%D0%BE%D0%B2%D1%8B%D0%BC %D1%81%D0%BA%D0%BB%D0%BE%D0%BD%D0%B0%D0%BC_files\pic125.gif"/>
          <p:cNvSpPr>
            <a:spLocks noChangeAspect="1" noChangeArrowheads="1"/>
          </p:cNvSpPr>
          <p:nvPr/>
        </p:nvSpPr>
        <p:spPr bwMode="auto">
          <a:xfrm>
            <a:off x="155575" y="-784225"/>
            <a:ext cx="450532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3016" name="AutoShape 5" descr="G:\%D0%A2%D0%A3%D0%A0%D0%98%D0%97%D0%9C\%D0%92%D0%95%D0%A1%D0%A2%D0%A0%D0%90 - %D0%91%D0%A3 2014-2015\%D0%A1%D0%BD%D0%B5%D0%B3 %D0%B8 %D0%BB%D0%B5%D0%B4 %D0%A2%D0%B5%D1%85%D0%BD%D0%B8%D0%BA%D0%B0 %D0%BF%D0%B5%D1%80%D0%B4%D0%B2%D0%B8%D0%B6%D0%B5%D0%BD%D0%B8%D1%8F %D0%A1%D0%B0%D0%BC%D0%BE%D1%81%D1%82%D1%80%D0%B0%D1%85%D0%BE%D0%B2%D0%BA%D0%B0\%D0%A8%D0%BA%D0%BE%D0%BB%D0%B0 %D0%B0%D0%BB%D1%8C%D0%BF%D0%B8%D0%BD%D0%B8%D0%B7%D0%BC%D0%B0. %D0%93%D0%BB%D0%B0%D0%B2%D0%B0 XII %D0%A2%D0%B5%D1%85%D0%BD%D0%B8%D0%BA%D0%B0 %D0%B4%D0%B2%D0%B8%D0%B6%D0%B5%D0%BD%D0%B8%D1%8F %D0%BF%D0%BE %D0%BB%D0%B5%D0%B4%D0%BE%D0%B2%D1%8B%D0%BC %D1%81%D0%BA%D0%BB%D0%BE%D0%BD%D0%B0%D0%BC_files\pic130.gif"/>
          <p:cNvSpPr>
            <a:spLocks noChangeAspect="1" noChangeArrowheads="1"/>
          </p:cNvSpPr>
          <p:nvPr/>
        </p:nvSpPr>
        <p:spPr bwMode="auto">
          <a:xfrm>
            <a:off x="155575" y="-974725"/>
            <a:ext cx="1685925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3018" name="Прямоугольник 14"/>
          <p:cNvSpPr>
            <a:spLocks noChangeArrowheads="1"/>
          </p:cNvSpPr>
          <p:nvPr/>
        </p:nvSpPr>
        <p:spPr bwMode="auto">
          <a:xfrm>
            <a:off x="2771800" y="4293096"/>
            <a:ext cx="482453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alibri" pitchFamily="34" charset="0"/>
              </a:rPr>
              <a:t>Неширокие открытые трещины – перепрыгивать (</a:t>
            </a:r>
            <a:r>
              <a:rPr lang="ru-RU" sz="2000" dirty="0" err="1" smtClean="0">
                <a:latin typeface="Calibri" pitchFamily="34" charset="0"/>
              </a:rPr>
              <a:t>травмоопасно</a:t>
            </a:r>
            <a:r>
              <a:rPr lang="ru-RU" sz="2000" dirty="0" smtClean="0">
                <a:latin typeface="Calibri" pitchFamily="34" charset="0"/>
              </a:rPr>
              <a:t>). </a:t>
            </a:r>
          </a:p>
          <a:p>
            <a:r>
              <a:rPr lang="ru-RU" sz="2000" dirty="0" smtClean="0">
                <a:latin typeface="Calibri" pitchFamily="34" charset="0"/>
              </a:rPr>
              <a:t>Ноги ставить на всю кошку.</a:t>
            </a:r>
          </a:p>
          <a:p>
            <a:r>
              <a:rPr lang="ru-RU" sz="2000" dirty="0" smtClean="0">
                <a:latin typeface="Calibri" pitchFamily="34" charset="0"/>
              </a:rPr>
              <a:t>Если движение в связке </a:t>
            </a:r>
          </a:p>
          <a:p>
            <a:r>
              <a:rPr lang="ru-RU" sz="2000" dirty="0" smtClean="0">
                <a:latin typeface="Calibri" pitchFamily="34" charset="0"/>
              </a:rPr>
              <a:t>и опасно или широко– </a:t>
            </a:r>
          </a:p>
          <a:p>
            <a:r>
              <a:rPr lang="ru-RU" sz="2000" dirty="0" smtClean="0">
                <a:latin typeface="Calibri" pitchFamily="34" charset="0"/>
              </a:rPr>
              <a:t>партнер страхует через </a:t>
            </a:r>
            <a:r>
              <a:rPr lang="ru-RU" sz="2000" dirty="0" err="1" smtClean="0">
                <a:latin typeface="Calibri" pitchFamily="34" charset="0"/>
              </a:rPr>
              <a:t>ледобур</a:t>
            </a:r>
            <a:r>
              <a:rPr lang="ru-RU" sz="2000" dirty="0" smtClean="0">
                <a:latin typeface="Calibri" pitchFamily="34" charset="0"/>
              </a:rPr>
              <a:t>/ледоруб (выдать веревку для прыжка).</a:t>
            </a:r>
            <a:endParaRPr lang="ru-RU" sz="2000" dirty="0">
              <a:latin typeface="Calibri" pitchFamily="34" charset="0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412776"/>
            <a:ext cx="2832100" cy="2808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Техника передвижения по ледовым склонам. Страховка.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016" name="AutoShape 5" descr="G:\%D0%A2%D0%A3%D0%A0%D0%98%D0%97%D0%9C\%D0%92%D0%95%D0%A1%D0%A2%D0%A0%D0%90 - %D0%91%D0%A3 2014-2015\%D0%A1%D0%BD%D0%B5%D0%B3 %D0%B8 %D0%BB%D0%B5%D0%B4 %D0%A2%D0%B5%D1%85%D0%BD%D0%B8%D0%BA%D0%B0 %D0%BF%D0%B5%D1%80%D0%B4%D0%B2%D0%B8%D0%B6%D0%B5%D0%BD%D0%B8%D1%8F %D0%A1%D0%B0%D0%BC%D0%BE%D1%81%D1%82%D1%80%D0%B0%D1%85%D0%BE%D0%B2%D0%BA%D0%B0\%D0%A8%D0%BA%D0%BE%D0%BB%D0%B0 %D0%B0%D0%BB%D1%8C%D0%BF%D0%B8%D0%BD%D0%B8%D0%B7%D0%BC%D0%B0. %D0%93%D0%BB%D0%B0%D0%B2%D0%B0 XII %D0%A2%D0%B5%D1%85%D0%BD%D0%B8%D0%BA%D0%B0 %D0%B4%D0%B2%D0%B8%D0%B6%D0%B5%D0%BD%D0%B8%D1%8F %D0%BF%D0%BE %D0%BB%D0%B5%D0%B4%D0%BE%D0%B2%D1%8B%D0%BC %D1%81%D0%BA%D0%BB%D0%BE%D0%BD%D0%B0%D0%BC_files\pic130.gif"/>
          <p:cNvSpPr>
            <a:spLocks noChangeAspect="1" noChangeArrowheads="1"/>
          </p:cNvSpPr>
          <p:nvPr/>
        </p:nvSpPr>
        <p:spPr bwMode="auto">
          <a:xfrm>
            <a:off x="155575" y="-974725"/>
            <a:ext cx="1685925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9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683568" y="6093296"/>
            <a:ext cx="79928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alibri" pitchFamily="34" charset="0"/>
              </a:rPr>
              <a:t>Способы страховки на льду  аналогичны скальной технике</a:t>
            </a:r>
          </a:p>
        </p:txBody>
      </p:sp>
      <p:sp>
        <p:nvSpPr>
          <p:cNvPr id="11" name="Прямоугольник 14"/>
          <p:cNvSpPr>
            <a:spLocks noChangeArrowheads="1"/>
          </p:cNvSpPr>
          <p:nvPr/>
        </p:nvSpPr>
        <p:spPr bwMode="auto">
          <a:xfrm>
            <a:off x="107504" y="1124744"/>
            <a:ext cx="896448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Calibri" pitchFamily="34" charset="0"/>
              </a:rPr>
              <a:t>Страховка</a:t>
            </a:r>
            <a:r>
              <a:rPr lang="ru-RU" sz="2000" dirty="0" smtClean="0">
                <a:latin typeface="Calibri" pitchFamily="34" charset="0"/>
              </a:rPr>
              <a:t> – совокупность снаряжения и действий спортсменов, направленных на предотвращение или минимизацию последствий действия факторов опасностей.</a:t>
            </a:r>
            <a:endParaRPr lang="ru-RU" sz="2000" dirty="0">
              <a:latin typeface="Calibri" pitchFamily="34" charset="0"/>
            </a:endParaRPr>
          </a:p>
        </p:txBody>
      </p:sp>
      <p:sp>
        <p:nvSpPr>
          <p:cNvPr id="12" name="Прямоугольник 14"/>
          <p:cNvSpPr>
            <a:spLocks noChangeArrowheads="1"/>
          </p:cNvSpPr>
          <p:nvPr/>
        </p:nvSpPr>
        <p:spPr bwMode="auto">
          <a:xfrm>
            <a:off x="611560" y="2132856"/>
            <a:ext cx="734481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alibri" pitchFamily="34" charset="0"/>
              </a:rPr>
              <a:t>Принципы страховки: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alibri" pitchFamily="34" charset="0"/>
              </a:rPr>
              <a:t>надежность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alibri" pitchFamily="34" charset="0"/>
              </a:rPr>
              <a:t> непрерывность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alibri" pitchFamily="34" charset="0"/>
              </a:rPr>
              <a:t> адекватность (соответствие конкретной опасности и ее уровню)</a:t>
            </a:r>
            <a:endParaRPr lang="ru-RU" sz="2000" dirty="0">
              <a:latin typeface="Calibri" pitchFamily="34" charset="0"/>
            </a:endParaRPr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611560" y="3789040"/>
            <a:ext cx="662473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2">
            <a:spAutoFit/>
          </a:bodyPr>
          <a:lstStyle/>
          <a:p>
            <a:r>
              <a:rPr lang="ru-RU" sz="2000" dirty="0" smtClean="0">
                <a:latin typeface="Calibri" pitchFamily="34" charset="0"/>
              </a:rPr>
              <a:t>Способы страховки: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alibri" pitchFamily="34" charset="0"/>
              </a:rPr>
              <a:t> одновременная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dirty="0" err="1" smtClean="0">
                <a:latin typeface="Calibri" pitchFamily="34" charset="0"/>
              </a:rPr>
              <a:t>поперерменная</a:t>
            </a:r>
            <a:endParaRPr lang="ru-RU" sz="20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ru-RU" sz="2000" dirty="0" smtClean="0">
                <a:latin typeface="Calibri" pitchFamily="34" charset="0"/>
              </a:rPr>
              <a:t> групповая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alibri" pitchFamily="34" charset="0"/>
              </a:rPr>
              <a:t> </a:t>
            </a:r>
            <a:r>
              <a:rPr lang="ru-RU" sz="2000" dirty="0" err="1" smtClean="0">
                <a:latin typeface="Calibri" pitchFamily="34" charset="0"/>
              </a:rPr>
              <a:t>самозадержание</a:t>
            </a:r>
            <a:endParaRPr lang="ru-RU" sz="20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endParaRPr lang="ru-RU" sz="20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endParaRPr lang="ru-RU" sz="2000" dirty="0" smtClean="0">
              <a:latin typeface="Calibri" pitchFamily="34" charset="0"/>
            </a:endParaRPr>
          </a:p>
          <a:p>
            <a:r>
              <a:rPr lang="ru-RU" sz="2000" dirty="0" smtClean="0">
                <a:latin typeface="Calibri" pitchFamily="34" charset="0"/>
              </a:rPr>
              <a:t>Средства страховки на льду:</a:t>
            </a:r>
          </a:p>
          <a:p>
            <a:r>
              <a:rPr lang="ru-RU" sz="2000" dirty="0" smtClean="0">
                <a:latin typeface="Calibri" pitchFamily="34" charset="0"/>
              </a:rPr>
              <a:t>- </a:t>
            </a:r>
            <a:r>
              <a:rPr lang="ru-RU" sz="2000" dirty="0" err="1" smtClean="0">
                <a:latin typeface="Calibri" pitchFamily="34" charset="0"/>
              </a:rPr>
              <a:t>ледобур</a:t>
            </a:r>
            <a:endParaRPr lang="ru-RU" sz="20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ru-RU" sz="2000" dirty="0" smtClean="0">
                <a:latin typeface="Calibri" pitchFamily="34" charset="0"/>
              </a:rPr>
              <a:t> ледовый крюк («морковка»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alibri" pitchFamily="34" charset="0"/>
              </a:rPr>
              <a:t> ледовая проушина</a:t>
            </a:r>
          </a:p>
          <a:p>
            <a:pPr>
              <a:buFontTx/>
              <a:buChar char="-"/>
            </a:pPr>
            <a:r>
              <a:rPr lang="ru-RU" sz="2000" dirty="0" smtClean="0">
                <a:latin typeface="Calibri" pitchFamily="34" charset="0"/>
              </a:rPr>
              <a:t>ледовый </a:t>
            </a:r>
            <a:r>
              <a:rPr lang="ru-RU" sz="2000" dirty="0" err="1" smtClean="0">
                <a:latin typeface="Calibri" pitchFamily="34" charset="0"/>
              </a:rPr>
              <a:t>стобик</a:t>
            </a:r>
            <a:endParaRPr lang="ru-RU" sz="2000" dirty="0" smtClean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ru-RU" sz="2000" dirty="0" smtClean="0">
                <a:latin typeface="Calibri" pitchFamily="34" charset="0"/>
              </a:rPr>
              <a:t>ледоруб в ледовой трещине</a:t>
            </a:r>
          </a:p>
          <a:p>
            <a:pPr>
              <a:buFontTx/>
              <a:buChar char="-"/>
            </a:pPr>
            <a:endParaRPr lang="ru-RU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Техника передвижения по ледовым склонам. Страховка.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012" name="AutoShape 5" descr="G:\%D0%A2%D0%A3%D0%A0%D0%98%D0%97%D0%9C\%D0%92%D0%95%D0%A1%D0%A2%D0%A0%D0%90 - %D0%91%D0%A3 2014-2015\%D0%A1%D0%BD%D0%B5%D0%B3 %D0%B8 %D0%BB%D0%B5%D0%B4 %D0%A2%D0%B5%D1%85%D0%BD%D0%B8%D0%BA%D0%B0 %D0%BF%D0%B5%D1%80%D0%B4%D0%B2%D0%B8%D0%B6%D0%B5%D0%BD%D0%B8%D1%8F %D0%A1%D0%B0%D0%BC%D0%BE%D1%81%D1%82%D1%80%D0%B0%D1%85%D0%BE%D0%B2%D0%BA%D0%B0\%D0%A8%D0%BA%D0%BE%D0%BB%D0%B0 %D0%B0%D0%BB%D1%8C%D0%BF%D0%B8%D0%BD%D0%B8%D0%B7%D0%BC%D0%B0. %D0%93%D0%BB%D0%B0%D0%B2%D0%B0 XII %D0%A2%D0%B5%D1%85%D0%BD%D0%B8%D0%BA%D0%B0 %D0%B4%D0%B2%D0%B8%D0%B6%D0%B5%D0%BD%D0%B8%D1%8F %D0%BF%D0%BE %D0%BB%D0%B5%D0%B4%D0%BE%D0%B2%D1%8B%D0%BC %D1%81%D0%BA%D0%BB%D0%BE%D0%BD%D0%B0%D0%BC_files\pic125.gif"/>
          <p:cNvSpPr>
            <a:spLocks noChangeAspect="1" noChangeArrowheads="1"/>
          </p:cNvSpPr>
          <p:nvPr/>
        </p:nvSpPr>
        <p:spPr bwMode="auto">
          <a:xfrm>
            <a:off x="155575" y="-784225"/>
            <a:ext cx="450532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3016" name="AutoShape 5" descr="G:\%D0%A2%D0%A3%D0%A0%D0%98%D0%97%D0%9C\%D0%92%D0%95%D0%A1%D0%A2%D0%A0%D0%90 - %D0%91%D0%A3 2014-2015\%D0%A1%D0%BD%D0%B5%D0%B3 %D0%B8 %D0%BB%D0%B5%D0%B4 %D0%A2%D0%B5%D1%85%D0%BD%D0%B8%D0%BA%D0%B0 %D0%BF%D0%B5%D1%80%D0%B4%D0%B2%D0%B8%D0%B6%D0%B5%D0%BD%D0%B8%D1%8F %D0%A1%D0%B0%D0%BC%D0%BE%D1%81%D1%82%D1%80%D0%B0%D1%85%D0%BE%D0%B2%D0%BA%D0%B0\%D0%A8%D0%BA%D0%BE%D0%BB%D0%B0 %D0%B0%D0%BB%D1%8C%D0%BF%D0%B8%D0%BD%D0%B8%D0%B7%D0%BC%D0%B0. %D0%93%D0%BB%D0%B0%D0%B2%D0%B0 XII %D0%A2%D0%B5%D1%85%D0%BD%D0%B8%D0%BA%D0%B0 %D0%B4%D0%B2%D0%B8%D0%B6%D0%B5%D0%BD%D0%B8%D1%8F %D0%BF%D0%BE %D0%BB%D0%B5%D0%B4%D0%BE%D0%B2%D1%8B%D0%BC %D1%81%D0%BA%D0%BB%D0%BE%D0%BD%D0%B0%D0%BC_files\pic130.gif"/>
          <p:cNvSpPr>
            <a:spLocks noChangeAspect="1" noChangeArrowheads="1"/>
          </p:cNvSpPr>
          <p:nvPr/>
        </p:nvSpPr>
        <p:spPr bwMode="auto">
          <a:xfrm>
            <a:off x="155575" y="-974725"/>
            <a:ext cx="1685925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3018" name="Прямоугольник 14"/>
          <p:cNvSpPr>
            <a:spLocks noChangeArrowheads="1"/>
          </p:cNvSpPr>
          <p:nvPr/>
        </p:nvSpPr>
        <p:spPr bwMode="auto">
          <a:xfrm>
            <a:off x="5508104" y="4797152"/>
            <a:ext cx="324036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latin typeface="Calibri" pitchFamily="34" charset="0"/>
              </a:rPr>
              <a:t>Самовыкрут</a:t>
            </a:r>
            <a:endParaRPr lang="ru-RU" sz="2000" dirty="0" smtClean="0">
              <a:latin typeface="Calibri" pitchFamily="34" charset="0"/>
            </a:endParaRPr>
          </a:p>
          <a:p>
            <a:pPr algn="ctr"/>
            <a:r>
              <a:rPr lang="ru-RU" sz="2000" dirty="0" smtClean="0">
                <a:latin typeface="Calibri" pitchFamily="34" charset="0"/>
              </a:rPr>
              <a:t>(необходимо тренировать)</a:t>
            </a:r>
            <a:endParaRPr lang="ru-RU" sz="2000" dirty="0">
              <a:latin typeface="Calibri" pitchFamily="34" charset="0"/>
            </a:endParaRPr>
          </a:p>
        </p:txBody>
      </p:sp>
      <p:pic>
        <p:nvPicPr>
          <p:cNvPr id="13" name="Picture 2" descr="http://alp.org.ua/wp-content/uploads/2014/01/0dc3eadf19e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988840"/>
            <a:ext cx="3731633" cy="2798725"/>
          </a:xfrm>
          <a:prstGeom prst="rect">
            <a:avLst/>
          </a:prstGeom>
          <a:noFill/>
        </p:spPr>
      </p:pic>
      <p:pic>
        <p:nvPicPr>
          <p:cNvPr id="9" name="Рисунок 5" descr="emb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51520" y="1124744"/>
            <a:ext cx="864096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Calibri" pitchFamily="34" charset="0"/>
              </a:rPr>
              <a:t>Основное средство страховки на льду – </a:t>
            </a:r>
            <a:r>
              <a:rPr lang="ru-RU" sz="2000" b="1" dirty="0" err="1" smtClean="0">
                <a:latin typeface="Calibri" pitchFamily="34" charset="0"/>
              </a:rPr>
              <a:t>ледобур</a:t>
            </a:r>
            <a:endParaRPr lang="ru-RU" sz="2000" b="1" dirty="0" smtClean="0">
              <a:latin typeface="Calibri" pitchFamily="34" charset="0"/>
            </a:endParaRPr>
          </a:p>
          <a:p>
            <a:r>
              <a:rPr lang="ru-RU" sz="2000" dirty="0" smtClean="0">
                <a:latin typeface="Calibri" pitchFamily="34" charset="0"/>
              </a:rPr>
              <a:t>Нагрузочная способность – 800 -1000 кг (до 3000 кг) (зависит от свойств льда)</a:t>
            </a:r>
            <a:endParaRPr lang="ru-RU" sz="2000" dirty="0">
              <a:latin typeface="Calibri" pitchFamily="34" charset="0"/>
            </a:endParaRPr>
          </a:p>
        </p:txBody>
      </p:sp>
      <p:pic>
        <p:nvPicPr>
          <p:cNvPr id="20481" name="Picture 1" descr="D:\ТУРИЗМ\СУ2014\Школа альпинизма. Глава XII Техника движения по ледовым склонам_files\pic154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1844824"/>
            <a:ext cx="2692921" cy="4226684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 rot="18754328">
            <a:off x="1846376" y="3663933"/>
            <a:ext cx="9687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50-75 см</a:t>
            </a:r>
            <a:endParaRPr lang="ru-RU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395536" y="2276872"/>
            <a:ext cx="432048" cy="215444"/>
          </a:xfrm>
          <a:prstGeom prst="rect">
            <a:avLst/>
          </a:prstGeom>
          <a:solidFill>
            <a:schemeClr val="bg1"/>
          </a:solidFill>
        </p:spPr>
        <p:txBody>
          <a:bodyPr wrap="square" lIns="0" tIns="0" rIns="0" bIns="0" rtlCol="0">
            <a:spAutoFit/>
          </a:bodyPr>
          <a:lstStyle/>
          <a:p>
            <a:r>
              <a:rPr lang="ru-RU" sz="1400" dirty="0" smtClean="0"/>
              <a:t>100</a:t>
            </a:r>
            <a:r>
              <a:rPr lang="ru-RU" sz="1400" dirty="0" smtClean="0">
                <a:sym typeface="Symbol"/>
              </a:rPr>
              <a:t></a:t>
            </a:r>
            <a:endParaRPr lang="ru-RU" sz="1400" dirty="0"/>
          </a:p>
        </p:txBody>
      </p:sp>
      <p:sp>
        <p:nvSpPr>
          <p:cNvPr id="15" name="Полилиния 14"/>
          <p:cNvSpPr/>
          <p:nvPr/>
        </p:nvSpPr>
        <p:spPr>
          <a:xfrm>
            <a:off x="3556571" y="2106202"/>
            <a:ext cx="943422" cy="2690950"/>
          </a:xfrm>
          <a:custGeom>
            <a:avLst/>
            <a:gdLst>
              <a:gd name="connsiteX0" fmla="*/ 316786 w 1077074"/>
              <a:gd name="connsiteY0" fmla="*/ 0 h 2724364"/>
              <a:gd name="connsiteX1" fmla="*/ 625011 w 1077074"/>
              <a:gd name="connsiteY1" fmla="*/ 698643 h 2724364"/>
              <a:gd name="connsiteX2" fmla="*/ 604463 w 1077074"/>
              <a:gd name="connsiteY2" fmla="*/ 914400 h 2724364"/>
              <a:gd name="connsiteX3" fmla="*/ 203771 w 1077074"/>
              <a:gd name="connsiteY3" fmla="*/ 965771 h 2724364"/>
              <a:gd name="connsiteX4" fmla="*/ 39384 w 1077074"/>
              <a:gd name="connsiteY4" fmla="*/ 1202077 h 2724364"/>
              <a:gd name="connsiteX5" fmla="*/ 101029 w 1077074"/>
              <a:gd name="connsiteY5" fmla="*/ 1921268 h 2724364"/>
              <a:gd name="connsiteX6" fmla="*/ 645559 w 1077074"/>
              <a:gd name="connsiteY6" fmla="*/ 1993187 h 2724364"/>
              <a:gd name="connsiteX7" fmla="*/ 779123 w 1077074"/>
              <a:gd name="connsiteY7" fmla="*/ 2332234 h 2724364"/>
              <a:gd name="connsiteX8" fmla="*/ 892139 w 1077074"/>
              <a:gd name="connsiteY8" fmla="*/ 2671281 h 2724364"/>
              <a:gd name="connsiteX9" fmla="*/ 881865 w 1077074"/>
              <a:gd name="connsiteY9" fmla="*/ 2650733 h 2724364"/>
              <a:gd name="connsiteX10" fmla="*/ 1077074 w 1077074"/>
              <a:gd name="connsiteY10" fmla="*/ 2691829 h 2724364"/>
              <a:gd name="connsiteX11" fmla="*/ 1077074 w 1077074"/>
              <a:gd name="connsiteY11" fmla="*/ 2691829 h 2724364"/>
              <a:gd name="connsiteX0" fmla="*/ 316786 w 1077074"/>
              <a:gd name="connsiteY0" fmla="*/ 0 h 2731213"/>
              <a:gd name="connsiteX1" fmla="*/ 625011 w 1077074"/>
              <a:gd name="connsiteY1" fmla="*/ 698643 h 2731213"/>
              <a:gd name="connsiteX2" fmla="*/ 604463 w 1077074"/>
              <a:gd name="connsiteY2" fmla="*/ 914400 h 2731213"/>
              <a:gd name="connsiteX3" fmla="*/ 203771 w 1077074"/>
              <a:gd name="connsiteY3" fmla="*/ 965771 h 2731213"/>
              <a:gd name="connsiteX4" fmla="*/ 39384 w 1077074"/>
              <a:gd name="connsiteY4" fmla="*/ 1202077 h 2731213"/>
              <a:gd name="connsiteX5" fmla="*/ 101029 w 1077074"/>
              <a:gd name="connsiteY5" fmla="*/ 1921268 h 2731213"/>
              <a:gd name="connsiteX6" fmla="*/ 645559 w 1077074"/>
              <a:gd name="connsiteY6" fmla="*/ 1993187 h 2731213"/>
              <a:gd name="connsiteX7" fmla="*/ 779123 w 1077074"/>
              <a:gd name="connsiteY7" fmla="*/ 2332234 h 2731213"/>
              <a:gd name="connsiteX8" fmla="*/ 892139 w 1077074"/>
              <a:gd name="connsiteY8" fmla="*/ 2671281 h 2731213"/>
              <a:gd name="connsiteX9" fmla="*/ 1077074 w 1077074"/>
              <a:gd name="connsiteY9" fmla="*/ 2691829 h 2731213"/>
              <a:gd name="connsiteX10" fmla="*/ 1077074 w 1077074"/>
              <a:gd name="connsiteY10" fmla="*/ 2691829 h 2731213"/>
              <a:gd name="connsiteX0" fmla="*/ 316786 w 1077074"/>
              <a:gd name="connsiteY0" fmla="*/ 0 h 2691829"/>
              <a:gd name="connsiteX1" fmla="*/ 625011 w 1077074"/>
              <a:gd name="connsiteY1" fmla="*/ 698643 h 2691829"/>
              <a:gd name="connsiteX2" fmla="*/ 604463 w 1077074"/>
              <a:gd name="connsiteY2" fmla="*/ 914400 h 2691829"/>
              <a:gd name="connsiteX3" fmla="*/ 203771 w 1077074"/>
              <a:gd name="connsiteY3" fmla="*/ 965771 h 2691829"/>
              <a:gd name="connsiteX4" fmla="*/ 39384 w 1077074"/>
              <a:gd name="connsiteY4" fmla="*/ 1202077 h 2691829"/>
              <a:gd name="connsiteX5" fmla="*/ 101029 w 1077074"/>
              <a:gd name="connsiteY5" fmla="*/ 1921268 h 2691829"/>
              <a:gd name="connsiteX6" fmla="*/ 645559 w 1077074"/>
              <a:gd name="connsiteY6" fmla="*/ 1993187 h 2691829"/>
              <a:gd name="connsiteX7" fmla="*/ 779123 w 1077074"/>
              <a:gd name="connsiteY7" fmla="*/ 2332234 h 2691829"/>
              <a:gd name="connsiteX8" fmla="*/ 1077074 w 1077074"/>
              <a:gd name="connsiteY8" fmla="*/ 2691829 h 2691829"/>
              <a:gd name="connsiteX9" fmla="*/ 1077074 w 1077074"/>
              <a:gd name="connsiteY9" fmla="*/ 2691829 h 2691829"/>
              <a:gd name="connsiteX0" fmla="*/ 316786 w 1077074"/>
              <a:gd name="connsiteY0" fmla="*/ 0 h 2691829"/>
              <a:gd name="connsiteX1" fmla="*/ 625011 w 1077074"/>
              <a:gd name="connsiteY1" fmla="*/ 698643 h 2691829"/>
              <a:gd name="connsiteX2" fmla="*/ 604463 w 1077074"/>
              <a:gd name="connsiteY2" fmla="*/ 914400 h 2691829"/>
              <a:gd name="connsiteX3" fmla="*/ 203771 w 1077074"/>
              <a:gd name="connsiteY3" fmla="*/ 965771 h 2691829"/>
              <a:gd name="connsiteX4" fmla="*/ 39384 w 1077074"/>
              <a:gd name="connsiteY4" fmla="*/ 1202077 h 2691829"/>
              <a:gd name="connsiteX5" fmla="*/ 101029 w 1077074"/>
              <a:gd name="connsiteY5" fmla="*/ 1921268 h 2691829"/>
              <a:gd name="connsiteX6" fmla="*/ 645559 w 1077074"/>
              <a:gd name="connsiteY6" fmla="*/ 1993187 h 2691829"/>
              <a:gd name="connsiteX7" fmla="*/ 779123 w 1077074"/>
              <a:gd name="connsiteY7" fmla="*/ 2332234 h 2691829"/>
              <a:gd name="connsiteX8" fmla="*/ 1077074 w 1077074"/>
              <a:gd name="connsiteY8" fmla="*/ 2691829 h 2691829"/>
              <a:gd name="connsiteX9" fmla="*/ 871413 w 1077074"/>
              <a:gd name="connsiteY9" fmla="*/ 2618942 h 2691829"/>
              <a:gd name="connsiteX0" fmla="*/ 316786 w 871413"/>
              <a:gd name="connsiteY0" fmla="*/ 0 h 2618942"/>
              <a:gd name="connsiteX1" fmla="*/ 625011 w 871413"/>
              <a:gd name="connsiteY1" fmla="*/ 698643 h 2618942"/>
              <a:gd name="connsiteX2" fmla="*/ 604463 w 871413"/>
              <a:gd name="connsiteY2" fmla="*/ 914400 h 2618942"/>
              <a:gd name="connsiteX3" fmla="*/ 203771 w 871413"/>
              <a:gd name="connsiteY3" fmla="*/ 965771 h 2618942"/>
              <a:gd name="connsiteX4" fmla="*/ 39384 w 871413"/>
              <a:gd name="connsiteY4" fmla="*/ 1202077 h 2618942"/>
              <a:gd name="connsiteX5" fmla="*/ 101029 w 871413"/>
              <a:gd name="connsiteY5" fmla="*/ 1921268 h 2618942"/>
              <a:gd name="connsiteX6" fmla="*/ 645559 w 871413"/>
              <a:gd name="connsiteY6" fmla="*/ 1993187 h 2618942"/>
              <a:gd name="connsiteX7" fmla="*/ 779123 w 871413"/>
              <a:gd name="connsiteY7" fmla="*/ 2332234 h 2618942"/>
              <a:gd name="connsiteX8" fmla="*/ 871413 w 871413"/>
              <a:gd name="connsiteY8" fmla="*/ 2618942 h 2618942"/>
              <a:gd name="connsiteX0" fmla="*/ 316786 w 943422"/>
              <a:gd name="connsiteY0" fmla="*/ 0 h 2690950"/>
              <a:gd name="connsiteX1" fmla="*/ 625011 w 943422"/>
              <a:gd name="connsiteY1" fmla="*/ 698643 h 2690950"/>
              <a:gd name="connsiteX2" fmla="*/ 604463 w 943422"/>
              <a:gd name="connsiteY2" fmla="*/ 914400 h 2690950"/>
              <a:gd name="connsiteX3" fmla="*/ 203771 w 943422"/>
              <a:gd name="connsiteY3" fmla="*/ 965771 h 2690950"/>
              <a:gd name="connsiteX4" fmla="*/ 39384 w 943422"/>
              <a:gd name="connsiteY4" fmla="*/ 1202077 h 2690950"/>
              <a:gd name="connsiteX5" fmla="*/ 101029 w 943422"/>
              <a:gd name="connsiteY5" fmla="*/ 1921268 h 2690950"/>
              <a:gd name="connsiteX6" fmla="*/ 645559 w 943422"/>
              <a:gd name="connsiteY6" fmla="*/ 1993187 h 2690950"/>
              <a:gd name="connsiteX7" fmla="*/ 779123 w 943422"/>
              <a:gd name="connsiteY7" fmla="*/ 2332234 h 2690950"/>
              <a:gd name="connsiteX8" fmla="*/ 943422 w 943422"/>
              <a:gd name="connsiteY8" fmla="*/ 2690950 h 2690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43422" h="2690950">
                <a:moveTo>
                  <a:pt x="316786" y="0"/>
                </a:moveTo>
                <a:cubicBezTo>
                  <a:pt x="446925" y="273121"/>
                  <a:pt x="577065" y="546243"/>
                  <a:pt x="625011" y="698643"/>
                </a:cubicBezTo>
                <a:cubicBezTo>
                  <a:pt x="672957" y="851043"/>
                  <a:pt x="674670" y="869879"/>
                  <a:pt x="604463" y="914400"/>
                </a:cubicBezTo>
                <a:cubicBezTo>
                  <a:pt x="534256" y="958921"/>
                  <a:pt x="297951" y="917825"/>
                  <a:pt x="203771" y="965771"/>
                </a:cubicBezTo>
                <a:cubicBezTo>
                  <a:pt x="109591" y="1013717"/>
                  <a:pt x="56508" y="1042827"/>
                  <a:pt x="39384" y="1202077"/>
                </a:cubicBezTo>
                <a:cubicBezTo>
                  <a:pt x="22260" y="1361327"/>
                  <a:pt x="0" y="1789416"/>
                  <a:pt x="101029" y="1921268"/>
                </a:cubicBezTo>
                <a:cubicBezTo>
                  <a:pt x="202058" y="2053120"/>
                  <a:pt x="532543" y="1924693"/>
                  <a:pt x="645559" y="1993187"/>
                </a:cubicBezTo>
                <a:cubicBezTo>
                  <a:pt x="758575" y="2061681"/>
                  <a:pt x="729479" y="2215940"/>
                  <a:pt x="779123" y="2332234"/>
                </a:cubicBezTo>
                <a:cubicBezTo>
                  <a:pt x="828767" y="2448528"/>
                  <a:pt x="924195" y="2631219"/>
                  <a:pt x="943422" y="2690950"/>
                </a:cubicBezTo>
              </a:path>
            </a:pathLst>
          </a:cu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23" name="Группа 22"/>
          <p:cNvGrpSpPr/>
          <p:nvPr/>
        </p:nvGrpSpPr>
        <p:grpSpPr>
          <a:xfrm rot="20693525">
            <a:off x="3779912" y="2308530"/>
            <a:ext cx="720080" cy="148647"/>
            <a:chOff x="3923928" y="2308530"/>
            <a:chExt cx="720080" cy="148647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3923928" y="2348880"/>
              <a:ext cx="720080" cy="72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Полилиния 18"/>
            <p:cNvSpPr/>
            <p:nvPr/>
          </p:nvSpPr>
          <p:spPr>
            <a:xfrm>
              <a:off x="3995936" y="2309738"/>
              <a:ext cx="123825" cy="147134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3825"/>
                <a:gd name="connsiteY0" fmla="*/ 81340 h 305756"/>
                <a:gd name="connsiteX1" fmla="*/ 30957 w 123825"/>
                <a:gd name="connsiteY1" fmla="*/ 32310 h 305756"/>
                <a:gd name="connsiteX2" fmla="*/ 78582 w 123825"/>
                <a:gd name="connsiteY2" fmla="*/ 275197 h 305756"/>
                <a:gd name="connsiteX3" fmla="*/ 123825 w 123825"/>
                <a:gd name="connsiteY3" fmla="*/ 215666 h 305756"/>
                <a:gd name="connsiteX4" fmla="*/ 123825 w 123825"/>
                <a:gd name="connsiteY4" fmla="*/ 215666 h 305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305756">
                  <a:moveTo>
                    <a:pt x="0" y="81340"/>
                  </a:moveTo>
                  <a:cubicBezTo>
                    <a:pt x="8930" y="24388"/>
                    <a:pt x="17860" y="0"/>
                    <a:pt x="30957" y="32310"/>
                  </a:cubicBezTo>
                  <a:cubicBezTo>
                    <a:pt x="44054" y="64620"/>
                    <a:pt x="63104" y="244638"/>
                    <a:pt x="78582" y="275197"/>
                  </a:cubicBezTo>
                  <a:cubicBezTo>
                    <a:pt x="94060" y="305756"/>
                    <a:pt x="123825" y="215666"/>
                    <a:pt x="123825" y="215666"/>
                  </a:cubicBezTo>
                  <a:lnTo>
                    <a:pt x="123825" y="21566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Полилиния 19"/>
            <p:cNvSpPr/>
            <p:nvPr/>
          </p:nvSpPr>
          <p:spPr>
            <a:xfrm>
              <a:off x="3923928" y="2312872"/>
              <a:ext cx="123825" cy="144000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299243">
                  <a:moveTo>
                    <a:pt x="0" y="113903"/>
                  </a:moveTo>
                  <a:cubicBezTo>
                    <a:pt x="8930" y="56951"/>
                    <a:pt x="17860" y="0"/>
                    <a:pt x="30957" y="25797"/>
                  </a:cubicBezTo>
                  <a:cubicBezTo>
                    <a:pt x="44054" y="51594"/>
                    <a:pt x="63104" y="238125"/>
                    <a:pt x="78582" y="268684"/>
                  </a:cubicBezTo>
                  <a:cubicBezTo>
                    <a:pt x="94060" y="299243"/>
                    <a:pt x="123825" y="209153"/>
                    <a:pt x="123825" y="209153"/>
                  </a:cubicBezTo>
                  <a:lnTo>
                    <a:pt x="123825" y="209153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Полилиния 20"/>
            <p:cNvSpPr/>
            <p:nvPr/>
          </p:nvSpPr>
          <p:spPr>
            <a:xfrm>
              <a:off x="4070326" y="2308530"/>
              <a:ext cx="121444" cy="148366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1444"/>
                <a:gd name="connsiteY0" fmla="*/ 68543 h 308316"/>
                <a:gd name="connsiteX1" fmla="*/ 28576 w 121444"/>
                <a:gd name="connsiteY1" fmla="*/ 34870 h 308316"/>
                <a:gd name="connsiteX2" fmla="*/ 76201 w 121444"/>
                <a:gd name="connsiteY2" fmla="*/ 277757 h 308316"/>
                <a:gd name="connsiteX3" fmla="*/ 121444 w 121444"/>
                <a:gd name="connsiteY3" fmla="*/ 218226 h 308316"/>
                <a:gd name="connsiteX4" fmla="*/ 121444 w 121444"/>
                <a:gd name="connsiteY4" fmla="*/ 218226 h 30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444" h="308316">
                  <a:moveTo>
                    <a:pt x="0" y="68543"/>
                  </a:moveTo>
                  <a:cubicBezTo>
                    <a:pt x="8930" y="11591"/>
                    <a:pt x="15876" y="1"/>
                    <a:pt x="28576" y="34870"/>
                  </a:cubicBezTo>
                  <a:cubicBezTo>
                    <a:pt x="41276" y="69739"/>
                    <a:pt x="60723" y="247198"/>
                    <a:pt x="76201" y="277757"/>
                  </a:cubicBezTo>
                  <a:cubicBezTo>
                    <a:pt x="91679" y="308316"/>
                    <a:pt x="121444" y="218226"/>
                    <a:pt x="121444" y="218226"/>
                  </a:cubicBezTo>
                  <a:lnTo>
                    <a:pt x="121444" y="21822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Полилиния 21"/>
            <p:cNvSpPr/>
            <p:nvPr/>
          </p:nvSpPr>
          <p:spPr>
            <a:xfrm>
              <a:off x="4139952" y="2309605"/>
              <a:ext cx="126206" cy="147572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3825"/>
                <a:gd name="connsiteY0" fmla="*/ 101533 h 301718"/>
                <a:gd name="connsiteX1" fmla="*/ 30957 w 123825"/>
                <a:gd name="connsiteY1" fmla="*/ 28272 h 301718"/>
                <a:gd name="connsiteX2" fmla="*/ 78582 w 123825"/>
                <a:gd name="connsiteY2" fmla="*/ 271159 h 301718"/>
                <a:gd name="connsiteX3" fmla="*/ 123825 w 123825"/>
                <a:gd name="connsiteY3" fmla="*/ 211628 h 301718"/>
                <a:gd name="connsiteX4" fmla="*/ 123825 w 123825"/>
                <a:gd name="connsiteY4" fmla="*/ 211628 h 301718"/>
                <a:gd name="connsiteX0" fmla="*/ 0 w 126206"/>
                <a:gd name="connsiteY0" fmla="*/ 76791 h 306666"/>
                <a:gd name="connsiteX1" fmla="*/ 33338 w 126206"/>
                <a:gd name="connsiteY1" fmla="*/ 33220 h 306666"/>
                <a:gd name="connsiteX2" fmla="*/ 80963 w 126206"/>
                <a:gd name="connsiteY2" fmla="*/ 276107 h 306666"/>
                <a:gd name="connsiteX3" fmla="*/ 126206 w 126206"/>
                <a:gd name="connsiteY3" fmla="*/ 216576 h 306666"/>
                <a:gd name="connsiteX4" fmla="*/ 126206 w 126206"/>
                <a:gd name="connsiteY4" fmla="*/ 216576 h 306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206" h="306666">
                  <a:moveTo>
                    <a:pt x="0" y="76791"/>
                  </a:moveTo>
                  <a:cubicBezTo>
                    <a:pt x="8930" y="19839"/>
                    <a:pt x="19844" y="1"/>
                    <a:pt x="33338" y="33220"/>
                  </a:cubicBezTo>
                  <a:cubicBezTo>
                    <a:pt x="46832" y="66439"/>
                    <a:pt x="65485" y="245548"/>
                    <a:pt x="80963" y="276107"/>
                  </a:cubicBezTo>
                  <a:cubicBezTo>
                    <a:pt x="96441" y="306666"/>
                    <a:pt x="126206" y="216576"/>
                    <a:pt x="126206" y="216576"/>
                  </a:cubicBezTo>
                  <a:lnTo>
                    <a:pt x="126206" y="21657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4" name="Группа 23"/>
          <p:cNvGrpSpPr/>
          <p:nvPr/>
        </p:nvGrpSpPr>
        <p:grpSpPr>
          <a:xfrm>
            <a:off x="3932312" y="2708920"/>
            <a:ext cx="720080" cy="148647"/>
            <a:chOff x="3923928" y="2308530"/>
            <a:chExt cx="720080" cy="148647"/>
          </a:xfrm>
        </p:grpSpPr>
        <p:sp>
          <p:nvSpPr>
            <p:cNvPr id="25" name="Прямоугольник 24"/>
            <p:cNvSpPr/>
            <p:nvPr/>
          </p:nvSpPr>
          <p:spPr>
            <a:xfrm>
              <a:off x="3923928" y="2348880"/>
              <a:ext cx="720080" cy="72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6" name="Полилиния 25"/>
            <p:cNvSpPr/>
            <p:nvPr/>
          </p:nvSpPr>
          <p:spPr>
            <a:xfrm>
              <a:off x="3995936" y="2309738"/>
              <a:ext cx="123825" cy="147134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3825"/>
                <a:gd name="connsiteY0" fmla="*/ 81340 h 305756"/>
                <a:gd name="connsiteX1" fmla="*/ 30957 w 123825"/>
                <a:gd name="connsiteY1" fmla="*/ 32310 h 305756"/>
                <a:gd name="connsiteX2" fmla="*/ 78582 w 123825"/>
                <a:gd name="connsiteY2" fmla="*/ 275197 h 305756"/>
                <a:gd name="connsiteX3" fmla="*/ 123825 w 123825"/>
                <a:gd name="connsiteY3" fmla="*/ 215666 h 305756"/>
                <a:gd name="connsiteX4" fmla="*/ 123825 w 123825"/>
                <a:gd name="connsiteY4" fmla="*/ 215666 h 305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305756">
                  <a:moveTo>
                    <a:pt x="0" y="81340"/>
                  </a:moveTo>
                  <a:cubicBezTo>
                    <a:pt x="8930" y="24388"/>
                    <a:pt x="17860" y="0"/>
                    <a:pt x="30957" y="32310"/>
                  </a:cubicBezTo>
                  <a:cubicBezTo>
                    <a:pt x="44054" y="64620"/>
                    <a:pt x="63104" y="244638"/>
                    <a:pt x="78582" y="275197"/>
                  </a:cubicBezTo>
                  <a:cubicBezTo>
                    <a:pt x="94060" y="305756"/>
                    <a:pt x="123825" y="215666"/>
                    <a:pt x="123825" y="215666"/>
                  </a:cubicBezTo>
                  <a:lnTo>
                    <a:pt x="123825" y="21566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7" name="Полилиния 26"/>
            <p:cNvSpPr/>
            <p:nvPr/>
          </p:nvSpPr>
          <p:spPr>
            <a:xfrm>
              <a:off x="3923928" y="2312872"/>
              <a:ext cx="123825" cy="144000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299243">
                  <a:moveTo>
                    <a:pt x="0" y="113903"/>
                  </a:moveTo>
                  <a:cubicBezTo>
                    <a:pt x="8930" y="56951"/>
                    <a:pt x="17860" y="0"/>
                    <a:pt x="30957" y="25797"/>
                  </a:cubicBezTo>
                  <a:cubicBezTo>
                    <a:pt x="44054" y="51594"/>
                    <a:pt x="63104" y="238125"/>
                    <a:pt x="78582" y="268684"/>
                  </a:cubicBezTo>
                  <a:cubicBezTo>
                    <a:pt x="94060" y="299243"/>
                    <a:pt x="123825" y="209153"/>
                    <a:pt x="123825" y="209153"/>
                  </a:cubicBezTo>
                  <a:lnTo>
                    <a:pt x="123825" y="209153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" name="Полилиния 27"/>
            <p:cNvSpPr/>
            <p:nvPr/>
          </p:nvSpPr>
          <p:spPr>
            <a:xfrm>
              <a:off x="4070326" y="2308530"/>
              <a:ext cx="121444" cy="148366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1444"/>
                <a:gd name="connsiteY0" fmla="*/ 68543 h 308316"/>
                <a:gd name="connsiteX1" fmla="*/ 28576 w 121444"/>
                <a:gd name="connsiteY1" fmla="*/ 34870 h 308316"/>
                <a:gd name="connsiteX2" fmla="*/ 76201 w 121444"/>
                <a:gd name="connsiteY2" fmla="*/ 277757 h 308316"/>
                <a:gd name="connsiteX3" fmla="*/ 121444 w 121444"/>
                <a:gd name="connsiteY3" fmla="*/ 218226 h 308316"/>
                <a:gd name="connsiteX4" fmla="*/ 121444 w 121444"/>
                <a:gd name="connsiteY4" fmla="*/ 218226 h 30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444" h="308316">
                  <a:moveTo>
                    <a:pt x="0" y="68543"/>
                  </a:moveTo>
                  <a:cubicBezTo>
                    <a:pt x="8930" y="11591"/>
                    <a:pt x="15876" y="1"/>
                    <a:pt x="28576" y="34870"/>
                  </a:cubicBezTo>
                  <a:cubicBezTo>
                    <a:pt x="41276" y="69739"/>
                    <a:pt x="60723" y="247198"/>
                    <a:pt x="76201" y="277757"/>
                  </a:cubicBezTo>
                  <a:cubicBezTo>
                    <a:pt x="91679" y="308316"/>
                    <a:pt x="121444" y="218226"/>
                    <a:pt x="121444" y="218226"/>
                  </a:cubicBezTo>
                  <a:lnTo>
                    <a:pt x="121444" y="21822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9" name="Полилиния 28"/>
            <p:cNvSpPr/>
            <p:nvPr/>
          </p:nvSpPr>
          <p:spPr>
            <a:xfrm>
              <a:off x="4139952" y="2309605"/>
              <a:ext cx="126206" cy="147572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3825"/>
                <a:gd name="connsiteY0" fmla="*/ 101533 h 301718"/>
                <a:gd name="connsiteX1" fmla="*/ 30957 w 123825"/>
                <a:gd name="connsiteY1" fmla="*/ 28272 h 301718"/>
                <a:gd name="connsiteX2" fmla="*/ 78582 w 123825"/>
                <a:gd name="connsiteY2" fmla="*/ 271159 h 301718"/>
                <a:gd name="connsiteX3" fmla="*/ 123825 w 123825"/>
                <a:gd name="connsiteY3" fmla="*/ 211628 h 301718"/>
                <a:gd name="connsiteX4" fmla="*/ 123825 w 123825"/>
                <a:gd name="connsiteY4" fmla="*/ 211628 h 301718"/>
                <a:gd name="connsiteX0" fmla="*/ 0 w 126206"/>
                <a:gd name="connsiteY0" fmla="*/ 76791 h 306666"/>
                <a:gd name="connsiteX1" fmla="*/ 33338 w 126206"/>
                <a:gd name="connsiteY1" fmla="*/ 33220 h 306666"/>
                <a:gd name="connsiteX2" fmla="*/ 80963 w 126206"/>
                <a:gd name="connsiteY2" fmla="*/ 276107 h 306666"/>
                <a:gd name="connsiteX3" fmla="*/ 126206 w 126206"/>
                <a:gd name="connsiteY3" fmla="*/ 216576 h 306666"/>
                <a:gd name="connsiteX4" fmla="*/ 126206 w 126206"/>
                <a:gd name="connsiteY4" fmla="*/ 216576 h 306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206" h="306666">
                  <a:moveTo>
                    <a:pt x="0" y="76791"/>
                  </a:moveTo>
                  <a:cubicBezTo>
                    <a:pt x="8930" y="19839"/>
                    <a:pt x="19844" y="1"/>
                    <a:pt x="33338" y="33220"/>
                  </a:cubicBezTo>
                  <a:cubicBezTo>
                    <a:pt x="46832" y="66439"/>
                    <a:pt x="65485" y="245548"/>
                    <a:pt x="80963" y="276107"/>
                  </a:cubicBezTo>
                  <a:cubicBezTo>
                    <a:pt x="96441" y="306666"/>
                    <a:pt x="126206" y="216576"/>
                    <a:pt x="126206" y="216576"/>
                  </a:cubicBezTo>
                  <a:lnTo>
                    <a:pt x="126206" y="21657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0" name="Группа 29"/>
          <p:cNvGrpSpPr/>
          <p:nvPr/>
        </p:nvGrpSpPr>
        <p:grpSpPr>
          <a:xfrm>
            <a:off x="3419872" y="3856417"/>
            <a:ext cx="720080" cy="148647"/>
            <a:chOff x="3923928" y="2308530"/>
            <a:chExt cx="720080" cy="148647"/>
          </a:xfrm>
        </p:grpSpPr>
        <p:sp>
          <p:nvSpPr>
            <p:cNvPr id="31" name="Прямоугольник 30"/>
            <p:cNvSpPr/>
            <p:nvPr/>
          </p:nvSpPr>
          <p:spPr>
            <a:xfrm>
              <a:off x="3923928" y="2348880"/>
              <a:ext cx="720080" cy="72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2" name="Полилиния 31"/>
            <p:cNvSpPr/>
            <p:nvPr/>
          </p:nvSpPr>
          <p:spPr>
            <a:xfrm>
              <a:off x="3995936" y="2309738"/>
              <a:ext cx="123825" cy="147134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3825"/>
                <a:gd name="connsiteY0" fmla="*/ 81340 h 305756"/>
                <a:gd name="connsiteX1" fmla="*/ 30957 w 123825"/>
                <a:gd name="connsiteY1" fmla="*/ 32310 h 305756"/>
                <a:gd name="connsiteX2" fmla="*/ 78582 w 123825"/>
                <a:gd name="connsiteY2" fmla="*/ 275197 h 305756"/>
                <a:gd name="connsiteX3" fmla="*/ 123825 w 123825"/>
                <a:gd name="connsiteY3" fmla="*/ 215666 h 305756"/>
                <a:gd name="connsiteX4" fmla="*/ 123825 w 123825"/>
                <a:gd name="connsiteY4" fmla="*/ 215666 h 305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305756">
                  <a:moveTo>
                    <a:pt x="0" y="81340"/>
                  </a:moveTo>
                  <a:cubicBezTo>
                    <a:pt x="8930" y="24388"/>
                    <a:pt x="17860" y="0"/>
                    <a:pt x="30957" y="32310"/>
                  </a:cubicBezTo>
                  <a:cubicBezTo>
                    <a:pt x="44054" y="64620"/>
                    <a:pt x="63104" y="244638"/>
                    <a:pt x="78582" y="275197"/>
                  </a:cubicBezTo>
                  <a:cubicBezTo>
                    <a:pt x="94060" y="305756"/>
                    <a:pt x="123825" y="215666"/>
                    <a:pt x="123825" y="215666"/>
                  </a:cubicBezTo>
                  <a:lnTo>
                    <a:pt x="123825" y="21566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олилиния 32"/>
            <p:cNvSpPr/>
            <p:nvPr/>
          </p:nvSpPr>
          <p:spPr>
            <a:xfrm>
              <a:off x="3923928" y="2312872"/>
              <a:ext cx="123825" cy="144000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299243">
                  <a:moveTo>
                    <a:pt x="0" y="113903"/>
                  </a:moveTo>
                  <a:cubicBezTo>
                    <a:pt x="8930" y="56951"/>
                    <a:pt x="17860" y="0"/>
                    <a:pt x="30957" y="25797"/>
                  </a:cubicBezTo>
                  <a:cubicBezTo>
                    <a:pt x="44054" y="51594"/>
                    <a:pt x="63104" y="238125"/>
                    <a:pt x="78582" y="268684"/>
                  </a:cubicBezTo>
                  <a:cubicBezTo>
                    <a:pt x="94060" y="299243"/>
                    <a:pt x="123825" y="209153"/>
                    <a:pt x="123825" y="209153"/>
                  </a:cubicBezTo>
                  <a:lnTo>
                    <a:pt x="123825" y="209153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4" name="Полилиния 33"/>
            <p:cNvSpPr/>
            <p:nvPr/>
          </p:nvSpPr>
          <p:spPr>
            <a:xfrm>
              <a:off x="4070326" y="2308530"/>
              <a:ext cx="121444" cy="148366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1444"/>
                <a:gd name="connsiteY0" fmla="*/ 68543 h 308316"/>
                <a:gd name="connsiteX1" fmla="*/ 28576 w 121444"/>
                <a:gd name="connsiteY1" fmla="*/ 34870 h 308316"/>
                <a:gd name="connsiteX2" fmla="*/ 76201 w 121444"/>
                <a:gd name="connsiteY2" fmla="*/ 277757 h 308316"/>
                <a:gd name="connsiteX3" fmla="*/ 121444 w 121444"/>
                <a:gd name="connsiteY3" fmla="*/ 218226 h 308316"/>
                <a:gd name="connsiteX4" fmla="*/ 121444 w 121444"/>
                <a:gd name="connsiteY4" fmla="*/ 218226 h 30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444" h="308316">
                  <a:moveTo>
                    <a:pt x="0" y="68543"/>
                  </a:moveTo>
                  <a:cubicBezTo>
                    <a:pt x="8930" y="11591"/>
                    <a:pt x="15876" y="1"/>
                    <a:pt x="28576" y="34870"/>
                  </a:cubicBezTo>
                  <a:cubicBezTo>
                    <a:pt x="41276" y="69739"/>
                    <a:pt x="60723" y="247198"/>
                    <a:pt x="76201" y="277757"/>
                  </a:cubicBezTo>
                  <a:cubicBezTo>
                    <a:pt x="91679" y="308316"/>
                    <a:pt x="121444" y="218226"/>
                    <a:pt x="121444" y="218226"/>
                  </a:cubicBezTo>
                  <a:lnTo>
                    <a:pt x="121444" y="21822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5" name="Полилиния 34"/>
            <p:cNvSpPr/>
            <p:nvPr/>
          </p:nvSpPr>
          <p:spPr>
            <a:xfrm>
              <a:off x="4139952" y="2309605"/>
              <a:ext cx="126206" cy="147572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3825"/>
                <a:gd name="connsiteY0" fmla="*/ 101533 h 301718"/>
                <a:gd name="connsiteX1" fmla="*/ 30957 w 123825"/>
                <a:gd name="connsiteY1" fmla="*/ 28272 h 301718"/>
                <a:gd name="connsiteX2" fmla="*/ 78582 w 123825"/>
                <a:gd name="connsiteY2" fmla="*/ 271159 h 301718"/>
                <a:gd name="connsiteX3" fmla="*/ 123825 w 123825"/>
                <a:gd name="connsiteY3" fmla="*/ 211628 h 301718"/>
                <a:gd name="connsiteX4" fmla="*/ 123825 w 123825"/>
                <a:gd name="connsiteY4" fmla="*/ 211628 h 301718"/>
                <a:gd name="connsiteX0" fmla="*/ 0 w 126206"/>
                <a:gd name="connsiteY0" fmla="*/ 76791 h 306666"/>
                <a:gd name="connsiteX1" fmla="*/ 33338 w 126206"/>
                <a:gd name="connsiteY1" fmla="*/ 33220 h 306666"/>
                <a:gd name="connsiteX2" fmla="*/ 80963 w 126206"/>
                <a:gd name="connsiteY2" fmla="*/ 276107 h 306666"/>
                <a:gd name="connsiteX3" fmla="*/ 126206 w 126206"/>
                <a:gd name="connsiteY3" fmla="*/ 216576 h 306666"/>
                <a:gd name="connsiteX4" fmla="*/ 126206 w 126206"/>
                <a:gd name="connsiteY4" fmla="*/ 216576 h 306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206" h="306666">
                  <a:moveTo>
                    <a:pt x="0" y="76791"/>
                  </a:moveTo>
                  <a:cubicBezTo>
                    <a:pt x="8930" y="19839"/>
                    <a:pt x="19844" y="1"/>
                    <a:pt x="33338" y="33220"/>
                  </a:cubicBezTo>
                  <a:cubicBezTo>
                    <a:pt x="46832" y="66439"/>
                    <a:pt x="65485" y="245548"/>
                    <a:pt x="80963" y="276107"/>
                  </a:cubicBezTo>
                  <a:cubicBezTo>
                    <a:pt x="96441" y="306666"/>
                    <a:pt x="126206" y="216576"/>
                    <a:pt x="126206" y="216576"/>
                  </a:cubicBezTo>
                  <a:lnTo>
                    <a:pt x="126206" y="21657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6" name="Группа 35"/>
          <p:cNvGrpSpPr/>
          <p:nvPr/>
        </p:nvGrpSpPr>
        <p:grpSpPr>
          <a:xfrm rot="20797007">
            <a:off x="4139952" y="4504489"/>
            <a:ext cx="720080" cy="148647"/>
            <a:chOff x="3923928" y="2308530"/>
            <a:chExt cx="720080" cy="148647"/>
          </a:xfrm>
        </p:grpSpPr>
        <p:sp>
          <p:nvSpPr>
            <p:cNvPr id="37" name="Прямоугольник 36"/>
            <p:cNvSpPr/>
            <p:nvPr/>
          </p:nvSpPr>
          <p:spPr>
            <a:xfrm>
              <a:off x="3923928" y="2348880"/>
              <a:ext cx="720080" cy="72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8" name="Полилиния 37"/>
            <p:cNvSpPr/>
            <p:nvPr/>
          </p:nvSpPr>
          <p:spPr>
            <a:xfrm>
              <a:off x="3995936" y="2309738"/>
              <a:ext cx="123825" cy="147134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3825"/>
                <a:gd name="connsiteY0" fmla="*/ 81340 h 305756"/>
                <a:gd name="connsiteX1" fmla="*/ 30957 w 123825"/>
                <a:gd name="connsiteY1" fmla="*/ 32310 h 305756"/>
                <a:gd name="connsiteX2" fmla="*/ 78582 w 123825"/>
                <a:gd name="connsiteY2" fmla="*/ 275197 h 305756"/>
                <a:gd name="connsiteX3" fmla="*/ 123825 w 123825"/>
                <a:gd name="connsiteY3" fmla="*/ 215666 h 305756"/>
                <a:gd name="connsiteX4" fmla="*/ 123825 w 123825"/>
                <a:gd name="connsiteY4" fmla="*/ 215666 h 305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305756">
                  <a:moveTo>
                    <a:pt x="0" y="81340"/>
                  </a:moveTo>
                  <a:cubicBezTo>
                    <a:pt x="8930" y="24388"/>
                    <a:pt x="17860" y="0"/>
                    <a:pt x="30957" y="32310"/>
                  </a:cubicBezTo>
                  <a:cubicBezTo>
                    <a:pt x="44054" y="64620"/>
                    <a:pt x="63104" y="244638"/>
                    <a:pt x="78582" y="275197"/>
                  </a:cubicBezTo>
                  <a:cubicBezTo>
                    <a:pt x="94060" y="305756"/>
                    <a:pt x="123825" y="215666"/>
                    <a:pt x="123825" y="215666"/>
                  </a:cubicBezTo>
                  <a:lnTo>
                    <a:pt x="123825" y="21566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олилиния 38"/>
            <p:cNvSpPr/>
            <p:nvPr/>
          </p:nvSpPr>
          <p:spPr>
            <a:xfrm>
              <a:off x="3923928" y="2312872"/>
              <a:ext cx="123825" cy="144000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299243">
                  <a:moveTo>
                    <a:pt x="0" y="113903"/>
                  </a:moveTo>
                  <a:cubicBezTo>
                    <a:pt x="8930" y="56951"/>
                    <a:pt x="17860" y="0"/>
                    <a:pt x="30957" y="25797"/>
                  </a:cubicBezTo>
                  <a:cubicBezTo>
                    <a:pt x="44054" y="51594"/>
                    <a:pt x="63104" y="238125"/>
                    <a:pt x="78582" y="268684"/>
                  </a:cubicBezTo>
                  <a:cubicBezTo>
                    <a:pt x="94060" y="299243"/>
                    <a:pt x="123825" y="209153"/>
                    <a:pt x="123825" y="209153"/>
                  </a:cubicBezTo>
                  <a:lnTo>
                    <a:pt x="123825" y="209153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0" name="Полилиния 39"/>
            <p:cNvSpPr/>
            <p:nvPr/>
          </p:nvSpPr>
          <p:spPr>
            <a:xfrm>
              <a:off x="4070326" y="2308530"/>
              <a:ext cx="121444" cy="148366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1444"/>
                <a:gd name="connsiteY0" fmla="*/ 68543 h 308316"/>
                <a:gd name="connsiteX1" fmla="*/ 28576 w 121444"/>
                <a:gd name="connsiteY1" fmla="*/ 34870 h 308316"/>
                <a:gd name="connsiteX2" fmla="*/ 76201 w 121444"/>
                <a:gd name="connsiteY2" fmla="*/ 277757 h 308316"/>
                <a:gd name="connsiteX3" fmla="*/ 121444 w 121444"/>
                <a:gd name="connsiteY3" fmla="*/ 218226 h 308316"/>
                <a:gd name="connsiteX4" fmla="*/ 121444 w 121444"/>
                <a:gd name="connsiteY4" fmla="*/ 218226 h 30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444" h="308316">
                  <a:moveTo>
                    <a:pt x="0" y="68543"/>
                  </a:moveTo>
                  <a:cubicBezTo>
                    <a:pt x="8930" y="11591"/>
                    <a:pt x="15876" y="1"/>
                    <a:pt x="28576" y="34870"/>
                  </a:cubicBezTo>
                  <a:cubicBezTo>
                    <a:pt x="41276" y="69739"/>
                    <a:pt x="60723" y="247198"/>
                    <a:pt x="76201" y="277757"/>
                  </a:cubicBezTo>
                  <a:cubicBezTo>
                    <a:pt x="91679" y="308316"/>
                    <a:pt x="121444" y="218226"/>
                    <a:pt x="121444" y="218226"/>
                  </a:cubicBezTo>
                  <a:lnTo>
                    <a:pt x="121444" y="21822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1" name="Полилиния 40"/>
            <p:cNvSpPr/>
            <p:nvPr/>
          </p:nvSpPr>
          <p:spPr>
            <a:xfrm>
              <a:off x="4139952" y="2309605"/>
              <a:ext cx="126206" cy="147572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3825"/>
                <a:gd name="connsiteY0" fmla="*/ 101533 h 301718"/>
                <a:gd name="connsiteX1" fmla="*/ 30957 w 123825"/>
                <a:gd name="connsiteY1" fmla="*/ 28272 h 301718"/>
                <a:gd name="connsiteX2" fmla="*/ 78582 w 123825"/>
                <a:gd name="connsiteY2" fmla="*/ 271159 h 301718"/>
                <a:gd name="connsiteX3" fmla="*/ 123825 w 123825"/>
                <a:gd name="connsiteY3" fmla="*/ 211628 h 301718"/>
                <a:gd name="connsiteX4" fmla="*/ 123825 w 123825"/>
                <a:gd name="connsiteY4" fmla="*/ 211628 h 301718"/>
                <a:gd name="connsiteX0" fmla="*/ 0 w 126206"/>
                <a:gd name="connsiteY0" fmla="*/ 76791 h 306666"/>
                <a:gd name="connsiteX1" fmla="*/ 33338 w 126206"/>
                <a:gd name="connsiteY1" fmla="*/ 33220 h 306666"/>
                <a:gd name="connsiteX2" fmla="*/ 80963 w 126206"/>
                <a:gd name="connsiteY2" fmla="*/ 276107 h 306666"/>
                <a:gd name="connsiteX3" fmla="*/ 126206 w 126206"/>
                <a:gd name="connsiteY3" fmla="*/ 216576 h 306666"/>
                <a:gd name="connsiteX4" fmla="*/ 126206 w 126206"/>
                <a:gd name="connsiteY4" fmla="*/ 216576 h 306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206" h="306666">
                  <a:moveTo>
                    <a:pt x="0" y="76791"/>
                  </a:moveTo>
                  <a:cubicBezTo>
                    <a:pt x="8930" y="19839"/>
                    <a:pt x="19844" y="1"/>
                    <a:pt x="33338" y="33220"/>
                  </a:cubicBezTo>
                  <a:cubicBezTo>
                    <a:pt x="46832" y="66439"/>
                    <a:pt x="65485" y="245548"/>
                    <a:pt x="80963" y="276107"/>
                  </a:cubicBezTo>
                  <a:cubicBezTo>
                    <a:pt x="96441" y="306666"/>
                    <a:pt x="126206" y="216576"/>
                    <a:pt x="126206" y="216576"/>
                  </a:cubicBezTo>
                  <a:lnTo>
                    <a:pt x="126206" y="21657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42" name="Группа 41"/>
          <p:cNvGrpSpPr/>
          <p:nvPr/>
        </p:nvGrpSpPr>
        <p:grpSpPr>
          <a:xfrm rot="2373640">
            <a:off x="3384742" y="3212085"/>
            <a:ext cx="720080" cy="148647"/>
            <a:chOff x="3923928" y="2308530"/>
            <a:chExt cx="720080" cy="148647"/>
          </a:xfrm>
        </p:grpSpPr>
        <p:sp>
          <p:nvSpPr>
            <p:cNvPr id="43" name="Прямоугольник 42"/>
            <p:cNvSpPr/>
            <p:nvPr/>
          </p:nvSpPr>
          <p:spPr>
            <a:xfrm>
              <a:off x="3923928" y="2348880"/>
              <a:ext cx="720080" cy="72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58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4" name="Полилиния 43"/>
            <p:cNvSpPr/>
            <p:nvPr/>
          </p:nvSpPr>
          <p:spPr>
            <a:xfrm>
              <a:off x="3995936" y="2309738"/>
              <a:ext cx="123825" cy="147134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3825"/>
                <a:gd name="connsiteY0" fmla="*/ 81340 h 305756"/>
                <a:gd name="connsiteX1" fmla="*/ 30957 w 123825"/>
                <a:gd name="connsiteY1" fmla="*/ 32310 h 305756"/>
                <a:gd name="connsiteX2" fmla="*/ 78582 w 123825"/>
                <a:gd name="connsiteY2" fmla="*/ 275197 h 305756"/>
                <a:gd name="connsiteX3" fmla="*/ 123825 w 123825"/>
                <a:gd name="connsiteY3" fmla="*/ 215666 h 305756"/>
                <a:gd name="connsiteX4" fmla="*/ 123825 w 123825"/>
                <a:gd name="connsiteY4" fmla="*/ 215666 h 3057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305756">
                  <a:moveTo>
                    <a:pt x="0" y="81340"/>
                  </a:moveTo>
                  <a:cubicBezTo>
                    <a:pt x="8930" y="24388"/>
                    <a:pt x="17860" y="0"/>
                    <a:pt x="30957" y="32310"/>
                  </a:cubicBezTo>
                  <a:cubicBezTo>
                    <a:pt x="44054" y="64620"/>
                    <a:pt x="63104" y="244638"/>
                    <a:pt x="78582" y="275197"/>
                  </a:cubicBezTo>
                  <a:cubicBezTo>
                    <a:pt x="94060" y="305756"/>
                    <a:pt x="123825" y="215666"/>
                    <a:pt x="123825" y="215666"/>
                  </a:cubicBezTo>
                  <a:lnTo>
                    <a:pt x="123825" y="21566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5" name="Полилиния 44"/>
            <p:cNvSpPr/>
            <p:nvPr/>
          </p:nvSpPr>
          <p:spPr>
            <a:xfrm>
              <a:off x="3923928" y="2312872"/>
              <a:ext cx="123825" cy="144000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3825" h="299243">
                  <a:moveTo>
                    <a:pt x="0" y="113903"/>
                  </a:moveTo>
                  <a:cubicBezTo>
                    <a:pt x="8930" y="56951"/>
                    <a:pt x="17860" y="0"/>
                    <a:pt x="30957" y="25797"/>
                  </a:cubicBezTo>
                  <a:cubicBezTo>
                    <a:pt x="44054" y="51594"/>
                    <a:pt x="63104" y="238125"/>
                    <a:pt x="78582" y="268684"/>
                  </a:cubicBezTo>
                  <a:cubicBezTo>
                    <a:pt x="94060" y="299243"/>
                    <a:pt x="123825" y="209153"/>
                    <a:pt x="123825" y="209153"/>
                  </a:cubicBezTo>
                  <a:lnTo>
                    <a:pt x="123825" y="209153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6" name="Полилиния 45"/>
            <p:cNvSpPr/>
            <p:nvPr/>
          </p:nvSpPr>
          <p:spPr>
            <a:xfrm>
              <a:off x="4070326" y="2308530"/>
              <a:ext cx="121444" cy="148366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1444"/>
                <a:gd name="connsiteY0" fmla="*/ 68543 h 308316"/>
                <a:gd name="connsiteX1" fmla="*/ 28576 w 121444"/>
                <a:gd name="connsiteY1" fmla="*/ 34870 h 308316"/>
                <a:gd name="connsiteX2" fmla="*/ 76201 w 121444"/>
                <a:gd name="connsiteY2" fmla="*/ 277757 h 308316"/>
                <a:gd name="connsiteX3" fmla="*/ 121444 w 121444"/>
                <a:gd name="connsiteY3" fmla="*/ 218226 h 308316"/>
                <a:gd name="connsiteX4" fmla="*/ 121444 w 121444"/>
                <a:gd name="connsiteY4" fmla="*/ 218226 h 3083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1444" h="308316">
                  <a:moveTo>
                    <a:pt x="0" y="68543"/>
                  </a:moveTo>
                  <a:cubicBezTo>
                    <a:pt x="8930" y="11591"/>
                    <a:pt x="15876" y="1"/>
                    <a:pt x="28576" y="34870"/>
                  </a:cubicBezTo>
                  <a:cubicBezTo>
                    <a:pt x="41276" y="69739"/>
                    <a:pt x="60723" y="247198"/>
                    <a:pt x="76201" y="277757"/>
                  </a:cubicBezTo>
                  <a:cubicBezTo>
                    <a:pt x="91679" y="308316"/>
                    <a:pt x="121444" y="218226"/>
                    <a:pt x="121444" y="218226"/>
                  </a:cubicBezTo>
                  <a:lnTo>
                    <a:pt x="121444" y="21822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47" name="Полилиния 46"/>
            <p:cNvSpPr/>
            <p:nvPr/>
          </p:nvSpPr>
          <p:spPr>
            <a:xfrm>
              <a:off x="4139952" y="2309605"/>
              <a:ext cx="126206" cy="147572"/>
            </a:xfrm>
            <a:custGeom>
              <a:avLst/>
              <a:gdLst>
                <a:gd name="connsiteX0" fmla="*/ 0 w 123825"/>
                <a:gd name="connsiteY0" fmla="*/ 113903 h 299243"/>
                <a:gd name="connsiteX1" fmla="*/ 30957 w 123825"/>
                <a:gd name="connsiteY1" fmla="*/ 25797 h 299243"/>
                <a:gd name="connsiteX2" fmla="*/ 78582 w 123825"/>
                <a:gd name="connsiteY2" fmla="*/ 268684 h 299243"/>
                <a:gd name="connsiteX3" fmla="*/ 123825 w 123825"/>
                <a:gd name="connsiteY3" fmla="*/ 209153 h 299243"/>
                <a:gd name="connsiteX4" fmla="*/ 123825 w 123825"/>
                <a:gd name="connsiteY4" fmla="*/ 209153 h 299243"/>
                <a:gd name="connsiteX0" fmla="*/ 0 w 123825"/>
                <a:gd name="connsiteY0" fmla="*/ 101533 h 301718"/>
                <a:gd name="connsiteX1" fmla="*/ 30957 w 123825"/>
                <a:gd name="connsiteY1" fmla="*/ 28272 h 301718"/>
                <a:gd name="connsiteX2" fmla="*/ 78582 w 123825"/>
                <a:gd name="connsiteY2" fmla="*/ 271159 h 301718"/>
                <a:gd name="connsiteX3" fmla="*/ 123825 w 123825"/>
                <a:gd name="connsiteY3" fmla="*/ 211628 h 301718"/>
                <a:gd name="connsiteX4" fmla="*/ 123825 w 123825"/>
                <a:gd name="connsiteY4" fmla="*/ 211628 h 301718"/>
                <a:gd name="connsiteX0" fmla="*/ 0 w 126206"/>
                <a:gd name="connsiteY0" fmla="*/ 76791 h 306666"/>
                <a:gd name="connsiteX1" fmla="*/ 33338 w 126206"/>
                <a:gd name="connsiteY1" fmla="*/ 33220 h 306666"/>
                <a:gd name="connsiteX2" fmla="*/ 80963 w 126206"/>
                <a:gd name="connsiteY2" fmla="*/ 276107 h 306666"/>
                <a:gd name="connsiteX3" fmla="*/ 126206 w 126206"/>
                <a:gd name="connsiteY3" fmla="*/ 216576 h 306666"/>
                <a:gd name="connsiteX4" fmla="*/ 126206 w 126206"/>
                <a:gd name="connsiteY4" fmla="*/ 216576 h 306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6206" h="306666">
                  <a:moveTo>
                    <a:pt x="0" y="76791"/>
                  </a:moveTo>
                  <a:cubicBezTo>
                    <a:pt x="8930" y="19839"/>
                    <a:pt x="19844" y="1"/>
                    <a:pt x="33338" y="33220"/>
                  </a:cubicBezTo>
                  <a:cubicBezTo>
                    <a:pt x="46832" y="66439"/>
                    <a:pt x="65485" y="245548"/>
                    <a:pt x="80963" y="276107"/>
                  </a:cubicBezTo>
                  <a:cubicBezTo>
                    <a:pt x="96441" y="306666"/>
                    <a:pt x="126206" y="216576"/>
                    <a:pt x="126206" y="216576"/>
                  </a:cubicBezTo>
                  <a:lnTo>
                    <a:pt x="126206" y="216576"/>
                  </a:lnTo>
                </a:path>
              </a:pathLst>
            </a:cu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cxnSp>
        <p:nvCxnSpPr>
          <p:cNvPr id="49" name="Прямая соединительная линия 48"/>
          <p:cNvCxnSpPr/>
          <p:nvPr/>
        </p:nvCxnSpPr>
        <p:spPr>
          <a:xfrm>
            <a:off x="3851920" y="2564904"/>
            <a:ext cx="720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8" name="Группа 57"/>
          <p:cNvGrpSpPr/>
          <p:nvPr/>
        </p:nvGrpSpPr>
        <p:grpSpPr>
          <a:xfrm>
            <a:off x="3923928" y="2564904"/>
            <a:ext cx="504056" cy="504056"/>
            <a:chOff x="3923928" y="2492896"/>
            <a:chExt cx="576064" cy="576064"/>
          </a:xfrm>
        </p:grpSpPr>
        <p:cxnSp>
          <p:nvCxnSpPr>
            <p:cNvPr id="53" name="Прямая соединительная линия 52"/>
            <p:cNvCxnSpPr/>
            <p:nvPr/>
          </p:nvCxnSpPr>
          <p:spPr>
            <a:xfrm>
              <a:off x="3923928" y="2492896"/>
              <a:ext cx="576064" cy="57606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 rot="5400000">
              <a:off x="3923928" y="2492896"/>
              <a:ext cx="576064" cy="57606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Группа 60"/>
          <p:cNvGrpSpPr/>
          <p:nvPr/>
        </p:nvGrpSpPr>
        <p:grpSpPr>
          <a:xfrm>
            <a:off x="3419872" y="2924944"/>
            <a:ext cx="504056" cy="504056"/>
            <a:chOff x="3923928" y="2492896"/>
            <a:chExt cx="576064" cy="576064"/>
          </a:xfrm>
        </p:grpSpPr>
        <p:cxnSp>
          <p:nvCxnSpPr>
            <p:cNvPr id="62" name="Прямая соединительная линия 61"/>
            <p:cNvCxnSpPr/>
            <p:nvPr/>
          </p:nvCxnSpPr>
          <p:spPr>
            <a:xfrm>
              <a:off x="3923928" y="2492896"/>
              <a:ext cx="576064" cy="57606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я соединительная линия 62"/>
            <p:cNvCxnSpPr/>
            <p:nvPr/>
          </p:nvCxnSpPr>
          <p:spPr>
            <a:xfrm rot="5400000">
              <a:off x="3923928" y="2492896"/>
              <a:ext cx="576064" cy="57606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Группа 63"/>
          <p:cNvGrpSpPr/>
          <p:nvPr/>
        </p:nvGrpSpPr>
        <p:grpSpPr>
          <a:xfrm>
            <a:off x="3347864" y="3645024"/>
            <a:ext cx="504056" cy="504056"/>
            <a:chOff x="3923928" y="2492896"/>
            <a:chExt cx="576064" cy="576064"/>
          </a:xfrm>
        </p:grpSpPr>
        <p:cxnSp>
          <p:nvCxnSpPr>
            <p:cNvPr id="65" name="Прямая соединительная линия 64"/>
            <p:cNvCxnSpPr/>
            <p:nvPr/>
          </p:nvCxnSpPr>
          <p:spPr>
            <a:xfrm>
              <a:off x="3923928" y="2492896"/>
              <a:ext cx="576064" cy="57606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/>
            <p:cNvCxnSpPr/>
            <p:nvPr/>
          </p:nvCxnSpPr>
          <p:spPr>
            <a:xfrm rot="5400000">
              <a:off x="3923928" y="2492896"/>
              <a:ext cx="576064" cy="576064"/>
            </a:xfrm>
            <a:prstGeom prst="line">
              <a:avLst/>
            </a:prstGeom>
            <a:ln w="508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3" name="Прямоугольник 14"/>
          <p:cNvSpPr>
            <a:spLocks noChangeArrowheads="1"/>
          </p:cNvSpPr>
          <p:nvPr/>
        </p:nvSpPr>
        <p:spPr bwMode="auto">
          <a:xfrm>
            <a:off x="2987824" y="4797152"/>
            <a:ext cx="223224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alibri" pitchFamily="34" charset="0"/>
              </a:rPr>
              <a:t>Выбор места для закрутки </a:t>
            </a:r>
            <a:r>
              <a:rPr lang="ru-RU" sz="2000" dirty="0" err="1" smtClean="0">
                <a:latin typeface="Calibri" pitchFamily="34" charset="0"/>
              </a:rPr>
              <a:t>ледобура</a:t>
            </a:r>
            <a:endParaRPr lang="ru-RU" sz="2000" dirty="0">
              <a:latin typeface="Calibri" pitchFamily="34" charset="0"/>
            </a:endParaRPr>
          </a:p>
        </p:txBody>
      </p:sp>
      <p:sp>
        <p:nvSpPr>
          <p:cNvPr id="74" name="Прямоугольник 14"/>
          <p:cNvSpPr>
            <a:spLocks noChangeArrowheads="1"/>
          </p:cNvSpPr>
          <p:nvPr/>
        </p:nvSpPr>
        <p:spPr bwMode="auto">
          <a:xfrm>
            <a:off x="251520" y="6165304"/>
            <a:ext cx="288032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alibri" pitchFamily="34" charset="0"/>
              </a:rPr>
              <a:t>Станция на </a:t>
            </a:r>
            <a:r>
              <a:rPr lang="ru-RU" sz="2000" dirty="0" err="1" smtClean="0">
                <a:latin typeface="Calibri" pitchFamily="34" charset="0"/>
              </a:rPr>
              <a:t>ледобурах</a:t>
            </a:r>
            <a:endParaRPr lang="ru-RU" sz="2000" dirty="0">
              <a:latin typeface="Calibri" pitchFamily="34" charset="0"/>
            </a:endParaRPr>
          </a:p>
        </p:txBody>
      </p:sp>
      <p:sp>
        <p:nvSpPr>
          <p:cNvPr id="56" name="Прямоугольник 14"/>
          <p:cNvSpPr>
            <a:spLocks noChangeArrowheads="1"/>
          </p:cNvSpPr>
          <p:nvPr/>
        </p:nvSpPr>
        <p:spPr bwMode="auto">
          <a:xfrm>
            <a:off x="3131840" y="5517232"/>
            <a:ext cx="590465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Calibri" pitchFamily="34" charset="0"/>
              </a:rPr>
              <a:t>Зачистить площадку под </a:t>
            </a:r>
            <a:r>
              <a:rPr lang="ru-RU" sz="2000" dirty="0" err="1" smtClean="0">
                <a:latin typeface="Calibri" pitchFamily="34" charset="0"/>
              </a:rPr>
              <a:t>ледобур</a:t>
            </a:r>
            <a:endParaRPr lang="ru-RU" sz="2000" dirty="0" smtClean="0">
              <a:latin typeface="Calibri" pitchFamily="34" charset="0"/>
            </a:endParaRPr>
          </a:p>
          <a:p>
            <a:pPr algn="just"/>
            <a:r>
              <a:rPr lang="ru-RU" sz="2000" dirty="0" smtClean="0">
                <a:latin typeface="Calibri" pitchFamily="34" charset="0"/>
              </a:rPr>
              <a:t>Закручивать в крепкий чистый лед</a:t>
            </a:r>
          </a:p>
          <a:p>
            <a:pPr algn="just"/>
            <a:r>
              <a:rPr lang="ru-RU" sz="2000" dirty="0" smtClean="0">
                <a:latin typeface="Calibri" pitchFamily="34" charset="0"/>
              </a:rPr>
              <a:t>Закрутить до головки</a:t>
            </a:r>
          </a:p>
          <a:p>
            <a:pPr algn="just"/>
            <a:r>
              <a:rPr lang="ru-RU" sz="2000" dirty="0" smtClean="0">
                <a:latin typeface="Calibri" pitchFamily="34" charset="0"/>
              </a:rPr>
              <a:t>На промежуточных точках – оттяжки!</a:t>
            </a:r>
            <a:endParaRPr lang="ru-RU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Техника передвижения по ледовым склонам. Страховка.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3012" name="AutoShape 5" descr="G:\%D0%A2%D0%A3%D0%A0%D0%98%D0%97%D0%9C\%D0%92%D0%95%D0%A1%D0%A2%D0%A0%D0%90 - %D0%91%D0%A3 2014-2015\%D0%A1%D0%BD%D0%B5%D0%B3 %D0%B8 %D0%BB%D0%B5%D0%B4 %D0%A2%D0%B5%D1%85%D0%BD%D0%B8%D0%BA%D0%B0 %D0%BF%D0%B5%D1%80%D0%B4%D0%B2%D0%B8%D0%B6%D0%B5%D0%BD%D0%B8%D1%8F %D0%A1%D0%B0%D0%BC%D0%BE%D1%81%D1%82%D1%80%D0%B0%D1%85%D0%BE%D0%B2%D0%BA%D0%B0\%D0%A8%D0%BA%D0%BE%D0%BB%D0%B0 %D0%B0%D0%BB%D1%8C%D0%BF%D0%B8%D0%BD%D0%B8%D0%B7%D0%BC%D0%B0. %D0%93%D0%BB%D0%B0%D0%B2%D0%B0 XII %D0%A2%D0%B5%D1%85%D0%BD%D0%B8%D0%BA%D0%B0 %D0%B4%D0%B2%D0%B8%D0%B6%D0%B5%D0%BD%D0%B8%D1%8F %D0%BF%D0%BE %D0%BB%D0%B5%D0%B4%D0%BE%D0%B2%D1%8B%D0%BC %D1%81%D0%BA%D0%BB%D0%BE%D0%BD%D0%B0%D0%BC_files\pic125.gif"/>
          <p:cNvSpPr>
            <a:spLocks noChangeAspect="1" noChangeArrowheads="1"/>
          </p:cNvSpPr>
          <p:nvPr/>
        </p:nvSpPr>
        <p:spPr bwMode="auto">
          <a:xfrm>
            <a:off x="155575" y="-784225"/>
            <a:ext cx="4505325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43016" name="AutoShape 5" descr="G:\%D0%A2%D0%A3%D0%A0%D0%98%D0%97%D0%9C\%D0%92%D0%95%D0%A1%D0%A2%D0%A0%D0%90 - %D0%91%D0%A3 2014-2015\%D0%A1%D0%BD%D0%B5%D0%B3 %D0%B8 %D0%BB%D0%B5%D0%B4 %D0%A2%D0%B5%D1%85%D0%BD%D0%B8%D0%BA%D0%B0 %D0%BF%D0%B5%D1%80%D0%B4%D0%B2%D0%B8%D0%B6%D0%B5%D0%BD%D0%B8%D1%8F %D0%A1%D0%B0%D0%BC%D0%BE%D1%81%D1%82%D1%80%D0%B0%D1%85%D0%BE%D0%B2%D0%BA%D0%B0\%D0%A8%D0%BA%D0%BE%D0%BB%D0%B0 %D0%B0%D0%BB%D1%8C%D0%BF%D0%B8%D0%BD%D0%B8%D0%B7%D0%BC%D0%B0. %D0%93%D0%BB%D0%B0%D0%B2%D0%B0 XII %D0%A2%D0%B5%D1%85%D0%BD%D0%B8%D0%BA%D0%B0 %D0%B4%D0%B2%D0%B8%D0%B6%D0%B5%D0%BD%D0%B8%D1%8F %D0%BF%D0%BE %D0%BB%D0%B5%D0%B4%D0%BE%D0%B2%D1%8B%D0%BC %D1%81%D0%BA%D0%BB%D0%BE%D0%BD%D0%B0%D0%BC_files\pic130.gif"/>
          <p:cNvSpPr>
            <a:spLocks noChangeAspect="1" noChangeArrowheads="1"/>
          </p:cNvSpPr>
          <p:nvPr/>
        </p:nvSpPr>
        <p:spPr bwMode="auto">
          <a:xfrm>
            <a:off x="155575" y="-974725"/>
            <a:ext cx="1685925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4" name="Прямоугольник 14"/>
          <p:cNvSpPr>
            <a:spLocks noChangeArrowheads="1"/>
          </p:cNvSpPr>
          <p:nvPr/>
        </p:nvSpPr>
        <p:spPr bwMode="auto">
          <a:xfrm>
            <a:off x="107504" y="4149081"/>
            <a:ext cx="367240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200" dirty="0" smtClean="0">
                <a:latin typeface="Calibri" pitchFamily="34" charset="0"/>
              </a:rPr>
              <a:t>Проушина Абалакова</a:t>
            </a:r>
            <a:endParaRPr lang="ru-RU" sz="2200" dirty="0">
              <a:latin typeface="Calibri" pitchFamily="34" charset="0"/>
            </a:endParaRPr>
          </a:p>
        </p:txBody>
      </p:sp>
      <p:pic>
        <p:nvPicPr>
          <p:cNvPr id="9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730" name="Picture 2" descr="D:\ТУРИЗМ\СУ2014\Школа альпинизма. Глава XII Техника движения по ледовым склонам_files\pic158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70" y="1484784"/>
            <a:ext cx="3790950" cy="2581275"/>
          </a:xfrm>
          <a:prstGeom prst="rect">
            <a:avLst/>
          </a:prstGeom>
          <a:noFill/>
        </p:spPr>
      </p:pic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4932040" y="3861048"/>
            <a:ext cx="367240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200" dirty="0" smtClean="0">
                <a:latin typeface="Calibri" pitchFamily="34" charset="0"/>
              </a:rPr>
              <a:t>Ледовый столбик</a:t>
            </a:r>
            <a:endParaRPr lang="ru-RU" sz="2200" dirty="0">
              <a:latin typeface="Calibri" pitchFamily="34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467544" y="2492896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547664" y="2492896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467544" y="2996952"/>
            <a:ext cx="1080120" cy="0"/>
          </a:xfrm>
          <a:prstGeom prst="straightConnector1">
            <a:avLst/>
          </a:prstGeom>
          <a:ln w="15875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4"/>
          <p:cNvSpPr>
            <a:spLocks noChangeArrowheads="1"/>
          </p:cNvSpPr>
          <p:nvPr/>
        </p:nvSpPr>
        <p:spPr bwMode="auto">
          <a:xfrm>
            <a:off x="1043608" y="2708920"/>
            <a:ext cx="28803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 smtClean="0">
                <a:latin typeface="Calibri" pitchFamily="34" charset="0"/>
              </a:rPr>
              <a:t>a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20" name="Прямоугольник 14"/>
          <p:cNvSpPr>
            <a:spLocks noChangeArrowheads="1"/>
          </p:cNvSpPr>
          <p:nvPr/>
        </p:nvSpPr>
        <p:spPr bwMode="auto">
          <a:xfrm>
            <a:off x="683568" y="4509120"/>
            <a:ext cx="2592288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2">
            <a:spAutoFit/>
          </a:bodyPr>
          <a:lstStyle/>
          <a:p>
            <a:pPr algn="ctr"/>
            <a:r>
              <a:rPr lang="en-US" sz="2200" dirty="0" smtClean="0">
                <a:latin typeface="Calibri" pitchFamily="34" charset="0"/>
              </a:rPr>
              <a:t>a, </a:t>
            </a:r>
            <a:r>
              <a:rPr lang="ru-RU" sz="2200" dirty="0" smtClean="0">
                <a:latin typeface="Calibri" pitchFamily="34" charset="0"/>
              </a:rPr>
              <a:t>см</a:t>
            </a:r>
          </a:p>
          <a:p>
            <a:pPr algn="ctr"/>
            <a:r>
              <a:rPr lang="ru-RU" sz="2200" dirty="0" smtClean="0">
                <a:latin typeface="Calibri" pitchFamily="34" charset="0"/>
              </a:rPr>
              <a:t>10</a:t>
            </a:r>
          </a:p>
          <a:p>
            <a:pPr algn="ctr"/>
            <a:r>
              <a:rPr lang="ru-RU" sz="2200" dirty="0" smtClean="0">
                <a:latin typeface="Calibri" pitchFamily="34" charset="0"/>
              </a:rPr>
              <a:t>15</a:t>
            </a:r>
          </a:p>
          <a:p>
            <a:pPr algn="ctr"/>
            <a:r>
              <a:rPr lang="ru-RU" sz="2200" dirty="0" smtClean="0">
                <a:latin typeface="Calibri" pitchFamily="34" charset="0"/>
              </a:rPr>
              <a:t>20</a:t>
            </a:r>
            <a:endParaRPr lang="en-US" sz="2200" dirty="0" smtClean="0">
              <a:latin typeface="Calibri" pitchFamily="34" charset="0"/>
            </a:endParaRPr>
          </a:p>
          <a:p>
            <a:pPr algn="ctr"/>
            <a:r>
              <a:rPr lang="en-US" sz="2200" dirty="0" smtClean="0">
                <a:latin typeface="Calibri" pitchFamily="34" charset="0"/>
              </a:rPr>
              <a:t>F, </a:t>
            </a:r>
            <a:r>
              <a:rPr lang="en-US" sz="2200" dirty="0" err="1" smtClean="0">
                <a:latin typeface="Calibri" pitchFamily="34" charset="0"/>
              </a:rPr>
              <a:t>kN</a:t>
            </a:r>
            <a:endParaRPr lang="ru-RU" sz="2200" dirty="0" smtClean="0">
              <a:latin typeface="Calibri" pitchFamily="34" charset="0"/>
            </a:endParaRPr>
          </a:p>
          <a:p>
            <a:pPr algn="ctr"/>
            <a:r>
              <a:rPr lang="ru-RU" sz="2200" dirty="0" smtClean="0">
                <a:latin typeface="Calibri" pitchFamily="34" charset="0"/>
              </a:rPr>
              <a:t>6-7</a:t>
            </a:r>
          </a:p>
          <a:p>
            <a:pPr algn="ctr"/>
            <a:r>
              <a:rPr lang="ru-RU" sz="2200" dirty="0" smtClean="0">
                <a:latin typeface="Calibri" pitchFamily="34" charset="0"/>
              </a:rPr>
              <a:t>10-11</a:t>
            </a:r>
          </a:p>
          <a:p>
            <a:pPr algn="ctr"/>
            <a:r>
              <a:rPr lang="ru-RU" sz="2200" dirty="0" smtClean="0">
                <a:latin typeface="Calibri" pitchFamily="34" charset="0"/>
              </a:rPr>
              <a:t>11-12</a:t>
            </a:r>
            <a:endParaRPr lang="ru-RU" sz="2200" dirty="0">
              <a:latin typeface="Calibri" pitchFamily="34" charset="0"/>
            </a:endParaRPr>
          </a:p>
        </p:txBody>
      </p:sp>
      <p:pic>
        <p:nvPicPr>
          <p:cNvPr id="73731" name="Picture 3" descr="D:\ТУРИЗМ\СУ2014\Школа альпинизма. Глава XII Техника движения по ледовым склонам_files\pic16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1628800"/>
            <a:ext cx="5181600" cy="2238375"/>
          </a:xfrm>
          <a:prstGeom prst="rect">
            <a:avLst/>
          </a:prstGeom>
          <a:noFill/>
        </p:spPr>
      </p:pic>
      <p:sp>
        <p:nvSpPr>
          <p:cNvPr id="18" name="Дуга 17"/>
          <p:cNvSpPr/>
          <p:nvPr/>
        </p:nvSpPr>
        <p:spPr>
          <a:xfrm rot="8094694">
            <a:off x="367263" y="1188385"/>
            <a:ext cx="1424469" cy="1528903"/>
          </a:xfrm>
          <a:prstGeom prst="arc">
            <a:avLst/>
          </a:prstGeom>
          <a:ln w="127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14"/>
          <p:cNvSpPr>
            <a:spLocks noChangeArrowheads="1"/>
          </p:cNvSpPr>
          <p:nvPr/>
        </p:nvSpPr>
        <p:spPr bwMode="auto">
          <a:xfrm>
            <a:off x="827584" y="2420888"/>
            <a:ext cx="72008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dirty="0" smtClean="0">
                <a:latin typeface="Calibri" pitchFamily="34" charset="0"/>
              </a:rPr>
              <a:t>60-90</a:t>
            </a:r>
            <a:r>
              <a:rPr lang="ru-RU" dirty="0" smtClean="0">
                <a:latin typeface="Calibri" pitchFamily="34" charset="0"/>
                <a:sym typeface="Symbol"/>
              </a:rPr>
              <a:t>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22" name="Прямоугольник 14"/>
          <p:cNvSpPr>
            <a:spLocks noChangeArrowheads="1"/>
          </p:cNvSpPr>
          <p:nvPr/>
        </p:nvSpPr>
        <p:spPr bwMode="auto">
          <a:xfrm rot="2046515">
            <a:off x="8441316" y="2189790"/>
            <a:ext cx="288032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dirty="0" smtClean="0">
                <a:latin typeface="Calibri" pitchFamily="34" charset="0"/>
              </a:rPr>
              <a:t>1м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23" name="Прямоугольник 14"/>
          <p:cNvSpPr>
            <a:spLocks noChangeArrowheads="1"/>
          </p:cNvSpPr>
          <p:nvPr/>
        </p:nvSpPr>
        <p:spPr bwMode="auto">
          <a:xfrm rot="17891988">
            <a:off x="6919289" y="1952127"/>
            <a:ext cx="572701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dirty="0" smtClean="0">
                <a:latin typeface="Calibri" pitchFamily="34" charset="0"/>
              </a:rPr>
              <a:t>20см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24" name="Прямоугольник 14"/>
          <p:cNvSpPr>
            <a:spLocks noChangeArrowheads="1"/>
          </p:cNvSpPr>
          <p:nvPr/>
        </p:nvSpPr>
        <p:spPr bwMode="auto">
          <a:xfrm rot="18439313">
            <a:off x="3677488" y="1650081"/>
            <a:ext cx="886966" cy="276999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dirty="0" smtClean="0">
                <a:latin typeface="Calibri" pitchFamily="34" charset="0"/>
              </a:rPr>
              <a:t>35-40см</a:t>
            </a:r>
            <a:endParaRPr lang="ru-RU" dirty="0">
              <a:latin typeface="Calibri" pitchFamily="34" charset="0"/>
            </a:endParaRPr>
          </a:p>
        </p:txBody>
      </p:sp>
      <p:sp>
        <p:nvSpPr>
          <p:cNvPr id="25" name="Прямоугольник 14"/>
          <p:cNvSpPr>
            <a:spLocks noChangeArrowheads="1"/>
          </p:cNvSpPr>
          <p:nvPr/>
        </p:nvSpPr>
        <p:spPr bwMode="auto">
          <a:xfrm>
            <a:off x="251520" y="5877272"/>
            <a:ext cx="3672408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200" dirty="0" smtClean="0">
                <a:latin typeface="Calibri" pitchFamily="34" charset="0"/>
              </a:rPr>
              <a:t>Допускается применять при спуске последнего и </a:t>
            </a:r>
            <a:r>
              <a:rPr lang="ru-RU" sz="2200" dirty="0" err="1" smtClean="0">
                <a:latin typeface="Calibri" pitchFamily="34" charset="0"/>
              </a:rPr>
              <a:t>сдерге</a:t>
            </a:r>
            <a:endParaRPr lang="ru-RU" sz="2200" dirty="0">
              <a:latin typeface="Calibri" pitchFamily="34" charset="0"/>
            </a:endParaRPr>
          </a:p>
        </p:txBody>
      </p:sp>
      <p:sp>
        <p:nvSpPr>
          <p:cNvPr id="26" name="Прямоугольник 14"/>
          <p:cNvSpPr>
            <a:spLocks noChangeArrowheads="1"/>
          </p:cNvSpPr>
          <p:nvPr/>
        </p:nvSpPr>
        <p:spPr bwMode="auto">
          <a:xfrm>
            <a:off x="4644008" y="5013176"/>
            <a:ext cx="3816424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200" dirty="0" smtClean="0">
                <a:latin typeface="Calibri" pitchFamily="34" charset="0"/>
              </a:rPr>
              <a:t>Другие средства страховки:</a:t>
            </a:r>
          </a:p>
          <a:p>
            <a:pPr algn="just">
              <a:buFontTx/>
              <a:buChar char="-"/>
            </a:pPr>
            <a:r>
              <a:rPr lang="ru-RU" sz="2200" dirty="0" smtClean="0">
                <a:latin typeface="Calibri" pitchFamily="34" charset="0"/>
              </a:rPr>
              <a:t>Ледовый крюк (морковка)</a:t>
            </a:r>
          </a:p>
          <a:p>
            <a:pPr algn="just">
              <a:buFontTx/>
              <a:buChar char="-"/>
            </a:pPr>
            <a:r>
              <a:rPr lang="ru-RU" sz="2200" dirty="0" smtClean="0">
                <a:latin typeface="Calibri" pitchFamily="34" charset="0"/>
              </a:rPr>
              <a:t>Ледоруб в ледовой трещине</a:t>
            </a:r>
            <a:endParaRPr lang="ru-RU" sz="22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Тактика передвижения по ледовым склонам.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одержимое 2"/>
          <p:cNvSpPr>
            <a:spLocks noGrp="1"/>
          </p:cNvSpPr>
          <p:nvPr>
            <p:ph idx="1"/>
          </p:nvPr>
        </p:nvSpPr>
        <p:spPr>
          <a:xfrm>
            <a:off x="107504" y="1124744"/>
            <a:ext cx="8928100" cy="5616624"/>
          </a:xfrm>
        </p:spPr>
        <p:txBody>
          <a:bodyPr/>
          <a:lstStyle/>
          <a:p>
            <a:pPr marL="0" lvl="0" indent="0" eaLnBrk="0" hangingPunct="0">
              <a:spcBef>
                <a:spcPct val="0"/>
              </a:spcBef>
              <a:buNone/>
            </a:pPr>
            <a:r>
              <a:rPr lang="ru-RU" sz="24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Сочетать четко отработанную технику и гибкость тактических приемов</a:t>
            </a:r>
          </a:p>
          <a:p>
            <a:pPr marL="0" lvl="0" indent="0" eaLnBrk="0" hangingPunct="0">
              <a:spcBef>
                <a:spcPct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Приоритет различных видов рельефа:</a:t>
            </a:r>
          </a:p>
          <a:p>
            <a:pPr marL="0" lvl="0" indent="0" eaLnBrk="0" hangingPunct="0">
              <a:spcBef>
                <a:spcPct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 1.Некрутой лед</a:t>
            </a:r>
          </a:p>
          <a:p>
            <a:pPr marL="0" lvl="0" indent="0" eaLnBrk="0" hangingPunct="0">
              <a:spcBef>
                <a:spcPct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 2. Снег/фирн/осыпь</a:t>
            </a:r>
          </a:p>
          <a:p>
            <a:pPr marL="0" lvl="0" indent="0" eaLnBrk="0" hangingPunct="0">
              <a:spcBef>
                <a:spcPct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 3. Скалы/крутой твердый лед</a:t>
            </a:r>
          </a:p>
          <a:p>
            <a:pPr marL="0" lvl="0" indent="0" eaLnBrk="0" hangingPunct="0">
              <a:spcBef>
                <a:spcPct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 4. Живую осыпь под снегом/льдом, мокрые/ледяные скалы,   натечный лед – обойти.</a:t>
            </a:r>
          </a:p>
          <a:p>
            <a:pPr marL="0" lvl="0" indent="0" eaLnBrk="0" hangingPunct="0">
              <a:spcBef>
                <a:spcPct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Открытые ледники лучше закрытых</a:t>
            </a:r>
          </a:p>
          <a:p>
            <a:pPr marL="0" lvl="0" indent="0" eaLnBrk="0" hangingPunct="0">
              <a:spcBef>
                <a:spcPct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Выбор пути движения и соответствующих ему технических средств</a:t>
            </a:r>
          </a:p>
          <a:p>
            <a:pPr marL="0" lvl="0" indent="0" eaLnBrk="0" hangingPunct="0">
              <a:spcBef>
                <a:spcPct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Гибкое чередование одновременной/попеременной страховки, </a:t>
            </a:r>
            <a:r>
              <a:rPr lang="ru-RU" sz="2400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ледобурная</a:t>
            </a: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дорожка</a:t>
            </a:r>
          </a:p>
          <a:p>
            <a:pPr marL="0" lvl="0" indent="0" eaLnBrk="0" hangingPunct="0">
              <a:spcBef>
                <a:spcPct val="0"/>
              </a:spcBef>
              <a:buNone/>
            </a:pPr>
            <a:r>
              <a:rPr lang="ru-RU" sz="24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Спуск: на крутом льду – перила, на пологом – индивидуальная техника</a:t>
            </a:r>
          </a:p>
          <a:p>
            <a:pPr marL="0" lvl="0" indent="0" eaLnBrk="0" hangingPunct="0">
              <a:spcBef>
                <a:spcPct val="0"/>
              </a:spcBef>
              <a:buNone/>
            </a:pPr>
            <a:endParaRPr lang="ru-RU" sz="2400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algn="ctr">
              <a:buFont typeface="Arial" charset="0"/>
              <a:buNone/>
            </a:pPr>
            <a:endParaRPr lang="ru-RU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Тактика передвижения по ледовым склонам. Ледопады. 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3490" name="Picture 2" descr="http://savenkov.lvk.cs.msu.su/tourizm/trips/2006/pamiro-alai/otchet/photos/original/img03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464" y="1152128"/>
            <a:ext cx="2560320" cy="3429000"/>
          </a:xfrm>
          <a:prstGeom prst="rect">
            <a:avLst/>
          </a:prstGeom>
          <a:noFill/>
        </p:spPr>
      </p:pic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2627784" y="1186150"/>
            <a:ext cx="6408712" cy="549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Общие принципы движения по ледопадам </a:t>
            </a:r>
            <a:endParaRPr kumimoji="0" lang="ru-RU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На внешних изгибах и переломах русла ледопад более разорван (трещины туда расширяются) - уходить в другую сторону, двигаться по центру, если нет очевидного прохода с краю.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 </a:t>
            </a:r>
            <a:r>
              <a:rPr kumimoji="0" lang="ru-RU" sz="15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рантклюфтах</a:t>
            </a: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и больших трещинах если есть проход - лучше идти по дну.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Использовать старые лавинные выносы, перекрывающие трещины.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По возможности, провести разведку пути движения налегке.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 случае полного </a:t>
            </a:r>
            <a:r>
              <a:rPr kumimoji="0" lang="ru-RU" sz="15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непрохода</a:t>
            </a: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попытаться найти обход.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hangingPunct="0">
              <a:buFontTx/>
              <a:buChar char="•"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Стены </a:t>
            </a:r>
            <a:r>
              <a:rPr kumimoji="0" lang="ru-RU" sz="15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бергшрундов</a:t>
            </a: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преодолевать </a:t>
            </a: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 наиболее низком месте и наиболее короткой части ледопада.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Не двигаться под нависающими </a:t>
            </a:r>
            <a:r>
              <a:rPr kumimoji="0" lang="ru-RU" sz="15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сераками</a:t>
            </a: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Движение по следам ледовых обвалов, </a:t>
            </a:r>
            <a:r>
              <a:rPr kumimoji="0" lang="ru-RU" sz="15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снегосборным</a:t>
            </a: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желобам - удобно, но опасно: лучше вниз, </a:t>
            </a:r>
            <a:r>
              <a:rPr kumimoji="0" lang="ru-RU" sz="15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вверх-на</a:t>
            </a: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коротких участках и с краю.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Вверх заходить по открытому снегу или льду, при спуске заходить по максимально длинной чистой дуге, далее в том же направлении по желобу стока, лавируя в трещинах и переходя с края на край.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При необходимости ставить лагерь в закрытом от обвалов месте, проводить разведку и обработку дальнейшего маршрута.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Ледовые перья предпочтительнее снежных мостов.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sz="1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Веревки применять только в самом крайнем случае, когда все возможности индивидуальной техники уже исчерпаны.</a:t>
            </a:r>
            <a:endParaRPr kumimoji="0" lang="ru-RU" sz="1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И вообще - все, что можно обойти, лучше обойти!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524750" cy="576262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Снег. Свойства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971600" y="1196752"/>
          <a:ext cx="7128792" cy="46918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24011"/>
                <a:gridCol w="2204781"/>
              </a:tblGrid>
              <a:tr h="392724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Состояние снега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Плотность кг/куб. м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92724">
                <a:tc>
                  <a:txBody>
                    <a:bodyPr/>
                    <a:lstStyle/>
                    <a:p>
                      <a:r>
                        <a:rPr lang="ru-RU" dirty="0" smtClean="0"/>
                        <a:t>Свежевыпавший</a:t>
                      </a:r>
                      <a:r>
                        <a:rPr lang="ru-RU" baseline="0" dirty="0" smtClean="0"/>
                        <a:t> снег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10-30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54458">
                <a:tc>
                  <a:txBody>
                    <a:bodyPr/>
                    <a:lstStyle/>
                    <a:p>
                      <a:r>
                        <a:rPr lang="ru-RU" dirty="0" smtClean="0"/>
                        <a:t>Сухой </a:t>
                      </a:r>
                      <a:r>
                        <a:rPr lang="ru-RU" dirty="0" err="1" smtClean="0"/>
                        <a:t>порохообразный</a:t>
                      </a:r>
                      <a:r>
                        <a:rPr lang="ru-RU" dirty="0" smtClean="0"/>
                        <a:t>,</a:t>
                      </a:r>
                      <a:r>
                        <a:rPr lang="ru-RU" baseline="0" dirty="0" smtClean="0"/>
                        <a:t> сразу после снегопада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30-60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92724">
                <a:tc>
                  <a:txBody>
                    <a:bodyPr/>
                    <a:lstStyle/>
                    <a:p>
                      <a:r>
                        <a:rPr lang="ru-RU" dirty="0" smtClean="0"/>
                        <a:t>Мокрый</a:t>
                      </a:r>
                      <a:r>
                        <a:rPr lang="ru-RU" baseline="0" dirty="0" smtClean="0"/>
                        <a:t> свежевыпавший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60-150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92724">
                <a:tc>
                  <a:txBody>
                    <a:bodyPr/>
                    <a:lstStyle/>
                    <a:p>
                      <a:r>
                        <a:rPr lang="ru-RU" dirty="0" smtClean="0"/>
                        <a:t>Осевший свежевыпавший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100-200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98823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Метелевого</a:t>
                      </a:r>
                      <a:r>
                        <a:rPr lang="ru-RU" dirty="0" smtClean="0"/>
                        <a:t> переноса, уплотненный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200-300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92724">
                <a:tc>
                  <a:txBody>
                    <a:bodyPr/>
                    <a:lstStyle/>
                    <a:p>
                      <a:r>
                        <a:rPr lang="ru-RU" dirty="0" smtClean="0"/>
                        <a:t>Осевший</a:t>
                      </a:r>
                      <a:r>
                        <a:rPr lang="ru-RU" baseline="0" dirty="0" smtClean="0"/>
                        <a:t> сухой старый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200-500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92724">
                <a:tc>
                  <a:txBody>
                    <a:bodyPr/>
                    <a:lstStyle/>
                    <a:p>
                      <a:r>
                        <a:rPr lang="ru-RU" dirty="0" smtClean="0"/>
                        <a:t>Плотная ветровая доска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350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92724">
                <a:tc>
                  <a:txBody>
                    <a:bodyPr/>
                    <a:lstStyle/>
                    <a:p>
                      <a:r>
                        <a:rPr lang="ru-RU" dirty="0" smtClean="0"/>
                        <a:t>Сухой фирн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500-600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92724">
                <a:tc>
                  <a:txBody>
                    <a:bodyPr/>
                    <a:lstStyle/>
                    <a:p>
                      <a:r>
                        <a:rPr lang="ru-RU" dirty="0" smtClean="0"/>
                        <a:t>Тающий мокрый фирн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600-700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92724">
                <a:tc>
                  <a:txBody>
                    <a:bodyPr/>
                    <a:lstStyle/>
                    <a:p>
                      <a:r>
                        <a:rPr lang="ru-RU" dirty="0" smtClean="0"/>
                        <a:t>Старый мокрый фирн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400-800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  <a:tr h="392724">
                <a:tc>
                  <a:txBody>
                    <a:bodyPr/>
                    <a:lstStyle/>
                    <a:p>
                      <a:r>
                        <a:rPr lang="ru-RU" dirty="0" smtClean="0"/>
                        <a:t>Глетчерный</a:t>
                      </a:r>
                      <a:r>
                        <a:rPr lang="ru-RU" baseline="0" dirty="0" smtClean="0"/>
                        <a:t> лед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800-960</a:t>
                      </a:r>
                      <a:endParaRPr lang="ru-RU" dirty="0"/>
                    </a:p>
                  </a:txBody>
                  <a:tcPr>
                    <a:solidFill>
                      <a:schemeClr val="accent1">
                        <a:alpha val="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416800" cy="576262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Снег. Опасности и преимущества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950" y="1125538"/>
            <a:ext cx="4319588" cy="3455987"/>
          </a:xfrm>
        </p:spPr>
        <p:txBody>
          <a:bodyPr rtlCol="0">
            <a:normAutofit fontScale="92500" lnSpcReduction="2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срыв (трудно организовать надежную страховку);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не слышно камней;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не видно рельеф (карнизы, трещины…);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лавины;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обморожения;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dirty="0" smtClean="0"/>
              <a:t>снежная слепота.</a:t>
            </a:r>
          </a:p>
        </p:txBody>
      </p:sp>
      <p:pic>
        <p:nvPicPr>
          <p:cNvPr id="16388" name="Picture 2" descr="http://www.mountain.ru/article/article_img/1900/f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6100" y="1341438"/>
            <a:ext cx="4724400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одержимое 2"/>
          <p:cNvSpPr txBox="1">
            <a:spLocks/>
          </p:cNvSpPr>
          <p:nvPr/>
        </p:nvSpPr>
        <p:spPr>
          <a:xfrm>
            <a:off x="179388" y="4437063"/>
            <a:ext cx="8785225" cy="1584325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atin typeface="+mn-lt"/>
              </a:rPr>
              <a:t>Но: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+ по снегу можно двигаться равномерно, шаг удобной длины ( экономия сил);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>
                <a:latin typeface="+mn-lt"/>
              </a:rPr>
              <a:t>+ на снегу можно формировать ступени.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dirty="0">
              <a:latin typeface="+mn-lt"/>
            </a:endParaRPr>
          </a:p>
        </p:txBody>
      </p:sp>
      <p:sp>
        <p:nvSpPr>
          <p:cNvPr id="16390" name="Содержимое 2"/>
          <p:cNvSpPr txBox="1">
            <a:spLocks/>
          </p:cNvSpPr>
          <p:nvPr/>
        </p:nvSpPr>
        <p:spPr bwMode="auto">
          <a:xfrm>
            <a:off x="179388" y="6021388"/>
            <a:ext cx="87852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r>
              <a:rPr lang="ru-RU" sz="3200">
                <a:latin typeface="Calibri" pitchFamily="34" charset="0"/>
              </a:rPr>
              <a:t> </a:t>
            </a:r>
          </a:p>
          <a:p>
            <a:pPr marL="342900" indent="-342900"/>
            <a:endParaRPr lang="ru-RU" sz="3200">
              <a:latin typeface="Calibri" pitchFamily="34" charset="0"/>
            </a:endParaRPr>
          </a:p>
        </p:txBody>
      </p:sp>
      <p:pic>
        <p:nvPicPr>
          <p:cNvPr id="9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5888"/>
            <a:ext cx="7704410" cy="936625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Техника передвижения по снежным склонам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950" y="1341438"/>
            <a:ext cx="8785225" cy="5183187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ru-RU" sz="2500" dirty="0" smtClean="0"/>
              <a:t>Основной технический элемент – </a:t>
            </a:r>
            <a:r>
              <a:rPr lang="ru-RU" sz="2500" b="1" dirty="0" smtClean="0"/>
              <a:t>ступени</a:t>
            </a:r>
            <a:r>
              <a:rPr lang="ru-RU" sz="2500" dirty="0" smtClean="0"/>
              <a:t>.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ru-RU" sz="2500" dirty="0" smtClean="0"/>
          </a:p>
          <a:p>
            <a:pPr>
              <a:lnSpc>
                <a:spcPct val="80000"/>
              </a:lnSpc>
              <a:spcBef>
                <a:spcPct val="0"/>
              </a:spcBef>
              <a:buFont typeface="Arial" charset="0"/>
              <a:buNone/>
            </a:pPr>
            <a:r>
              <a:rPr lang="ru-RU" sz="2500" b="1" i="1" dirty="0" smtClean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Правила формирования ступеней:</a:t>
            </a:r>
            <a:endParaRPr lang="ru-RU" sz="2500" dirty="0" smtClean="0">
              <a:cs typeface="Arial" charset="0"/>
            </a:endParaRPr>
          </a:p>
          <a:p>
            <a:pPr eaLnBrk="0" hangingPunct="0">
              <a:lnSpc>
                <a:spcPct val="80000"/>
              </a:lnSpc>
              <a:spcBef>
                <a:spcPct val="0"/>
              </a:spcBef>
              <a:buFont typeface="Arial" charset="0"/>
              <a:buNone/>
            </a:pPr>
            <a:endParaRPr lang="ru-RU" sz="25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ru-RU" sz="2500" dirty="0" smtClean="0">
                <a:solidFill>
                  <a:srgbClr val="000000"/>
                </a:solidFill>
                <a:cs typeface="Times New Roman" pitchFamily="18" charset="0"/>
              </a:rPr>
              <a:t>Движение плотной группой со сменой лидера 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ru-RU" sz="2500" dirty="0" smtClean="0">
                <a:solidFill>
                  <a:srgbClr val="000000"/>
                </a:solidFill>
                <a:cs typeface="Times New Roman" pitchFamily="18" charset="0"/>
              </a:rPr>
              <a:t>Ступени делать под самого маленького участника 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ru-RU" sz="2500" dirty="0" smtClean="0">
                <a:solidFill>
                  <a:srgbClr val="000000"/>
                </a:solidFill>
                <a:cs typeface="Times New Roman" pitchFamily="18" charset="0"/>
              </a:rPr>
              <a:t>Ступени формируются на полную ступню, </a:t>
            </a:r>
            <a:r>
              <a:rPr lang="ru-RU" sz="2500" dirty="0" err="1" smtClean="0">
                <a:solidFill>
                  <a:srgbClr val="000000"/>
                </a:solidFill>
                <a:cs typeface="Times New Roman" pitchFamily="18" charset="0"/>
              </a:rPr>
              <a:t>min</a:t>
            </a:r>
            <a:r>
              <a:rPr lang="ru-RU" sz="2500" dirty="0" smtClean="0">
                <a:solidFill>
                  <a:srgbClr val="000000"/>
                </a:solidFill>
                <a:cs typeface="Times New Roman" pitchFamily="18" charset="0"/>
              </a:rPr>
              <a:t> - 1/2 ступни 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ru-RU" sz="2500" dirty="0" smtClean="0">
                <a:solidFill>
                  <a:srgbClr val="000000"/>
                </a:solidFill>
                <a:cs typeface="Times New Roman" pitchFamily="18" charset="0"/>
              </a:rPr>
              <a:t>Если такие ступени не получаются – необходимы кошки. </a:t>
            </a:r>
            <a:endParaRPr lang="ru-RU" sz="2500" dirty="0" smtClean="0">
              <a:cs typeface="Arial" charset="0"/>
            </a:endParaRP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ru-RU" sz="2500" dirty="0" smtClean="0">
                <a:solidFill>
                  <a:srgbClr val="000000"/>
                </a:solidFill>
                <a:cs typeface="Times New Roman" pitchFamily="18" charset="0"/>
              </a:rPr>
              <a:t>Ступени должны иметь небольшой наклон внутрь </a:t>
            </a:r>
            <a:endParaRPr lang="ru-RU" sz="2500" dirty="0" smtClean="0">
              <a:cs typeface="Arial" charset="0"/>
            </a:endParaRP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ru-RU" sz="2500" dirty="0" smtClean="0">
                <a:solidFill>
                  <a:srgbClr val="000000"/>
                </a:solidFill>
                <a:cs typeface="Times New Roman" pitchFamily="18" charset="0"/>
              </a:rPr>
              <a:t>На рыхлом снегу - глубокие ступени. Делать плавно.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ru-RU" sz="2500" dirty="0" smtClean="0">
                <a:solidFill>
                  <a:srgbClr val="000000"/>
                </a:solidFill>
                <a:cs typeface="Times New Roman" pitchFamily="18" charset="0"/>
              </a:rPr>
              <a:t>Первый формирует, второй  и третий подсыпают, четвертый уплотняет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ru-RU" sz="2500" dirty="0" smtClean="0">
                <a:solidFill>
                  <a:srgbClr val="000000"/>
                </a:solidFill>
                <a:cs typeface="Times New Roman" pitchFamily="18" charset="0"/>
              </a:rPr>
              <a:t>В мягком снегу – постепенно вытаптывать ступени нажимом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ru-RU" sz="2500" dirty="0" smtClean="0">
                <a:solidFill>
                  <a:srgbClr val="000000"/>
                </a:solidFill>
                <a:cs typeface="Times New Roman" pitchFamily="18" charset="0"/>
              </a:rPr>
              <a:t>В фирне – выбивать ступени рантом ботинка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r>
              <a:rPr lang="ru-RU" sz="2500" dirty="0" smtClean="0">
                <a:solidFill>
                  <a:srgbClr val="000000"/>
                </a:solidFill>
                <a:cs typeface="Times New Roman" pitchFamily="18" charset="0"/>
              </a:rPr>
              <a:t>Наст – пробить ударом и уплотнять снег внутри</a:t>
            </a:r>
          </a:p>
          <a:p>
            <a:pPr eaLnBrk="0" hangingPunct="0">
              <a:lnSpc>
                <a:spcPct val="80000"/>
              </a:lnSpc>
              <a:spcBef>
                <a:spcPct val="0"/>
              </a:spcBef>
            </a:pPr>
            <a:endParaRPr lang="ru-RU" sz="2500" dirty="0" smtClean="0">
              <a:solidFill>
                <a:srgbClr val="000000"/>
              </a:solidFill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FontTx/>
              <a:buChar char="-"/>
            </a:pPr>
            <a:endParaRPr lang="ru-RU" sz="2500" dirty="0" smtClean="0"/>
          </a:p>
        </p:txBody>
      </p:sp>
      <p:sp>
        <p:nvSpPr>
          <p:cNvPr id="19460" name="Содержимое 2"/>
          <p:cNvSpPr txBox="1">
            <a:spLocks/>
          </p:cNvSpPr>
          <p:nvPr/>
        </p:nvSpPr>
        <p:spPr bwMode="auto">
          <a:xfrm>
            <a:off x="179388" y="4724400"/>
            <a:ext cx="87852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endParaRPr lang="ru-RU" sz="3200">
              <a:latin typeface="Calibri" pitchFamily="34" charset="0"/>
            </a:endParaRPr>
          </a:p>
        </p:txBody>
      </p:sp>
      <p:pic>
        <p:nvPicPr>
          <p:cNvPr id="6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15888"/>
            <a:ext cx="7776418" cy="936625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Техника передвижения по снежным склонам. Подъем.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52736"/>
            <a:ext cx="4248150" cy="3168352"/>
          </a:xfrm>
        </p:spPr>
        <p:txBody>
          <a:bodyPr rtlCol="0">
            <a:normAutofit lnSpcReduction="10000"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200" dirty="0" smtClean="0"/>
              <a:t>всегда две точки опоры;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200" dirty="0" smtClean="0"/>
              <a:t> корпус вертикально;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200" dirty="0" smtClean="0"/>
              <a:t> движения плавные;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200" dirty="0" err="1" smtClean="0"/>
              <a:t>самостраховка</a:t>
            </a:r>
            <a:r>
              <a:rPr lang="ru-RU" sz="2200" dirty="0" smtClean="0"/>
              <a:t> ледорубом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sz="2200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200" dirty="0" smtClean="0"/>
              <a:t>До 30° - подъем в лоб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200" dirty="0" smtClean="0"/>
              <a:t>30-45° - зигзагом или наискось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200" dirty="0" smtClean="0"/>
              <a:t>Свыше 45 ° - на три такта лицом к склону</a:t>
            </a:r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endParaRPr lang="ru-RU" dirty="0" smtClean="0"/>
          </a:p>
          <a:p>
            <a:pPr fontAlgn="auto">
              <a:spcAft>
                <a:spcPts val="0"/>
              </a:spcAft>
              <a:buFontTx/>
              <a:buChar char="-"/>
              <a:defRPr/>
            </a:pPr>
            <a:endParaRPr lang="ru-RU" dirty="0" smtClean="0"/>
          </a:p>
        </p:txBody>
      </p:sp>
      <p:sp>
        <p:nvSpPr>
          <p:cNvPr id="18436" name="Содержимое 2"/>
          <p:cNvSpPr txBox="1">
            <a:spLocks/>
          </p:cNvSpPr>
          <p:nvPr/>
        </p:nvSpPr>
        <p:spPr bwMode="auto">
          <a:xfrm>
            <a:off x="179388" y="4724400"/>
            <a:ext cx="8785225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/>
            <a:endParaRPr lang="ru-RU" sz="3200">
              <a:latin typeface="Calibri" pitchFamily="34" charset="0"/>
            </a:endParaRPr>
          </a:p>
        </p:txBody>
      </p:sp>
      <p:pic>
        <p:nvPicPr>
          <p:cNvPr id="184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196752"/>
            <a:ext cx="2660108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142851"/>
            <a:ext cx="2592288" cy="31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5" descr="emb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3" descr="pic7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4293096"/>
            <a:ext cx="5127977" cy="24928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Содержимое 3" descr="pic7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3909126"/>
            <a:ext cx="2232248" cy="2948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6" descr="pic74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3870038"/>
            <a:ext cx="2304256" cy="3015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44624"/>
            <a:ext cx="74168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Индивидуальная техника передвижения. Спуск</a:t>
            </a:r>
            <a:endParaRPr lang="ru-RU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124744"/>
            <a:ext cx="2593975" cy="4586288"/>
          </a:xfrm>
        </p:spPr>
      </p:pic>
      <p:sp>
        <p:nvSpPr>
          <p:cNvPr id="21507" name="TextBox 5"/>
          <p:cNvSpPr txBox="1">
            <a:spLocks noChangeArrowheads="1"/>
          </p:cNvSpPr>
          <p:nvPr/>
        </p:nvSpPr>
        <p:spPr bwMode="auto">
          <a:xfrm>
            <a:off x="0" y="5657850"/>
            <a:ext cx="273667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latin typeface="Calibri" pitchFamily="34" charset="0"/>
              </a:rPr>
              <a:t>Ступени спуска, подстраховка ледорубом </a:t>
            </a:r>
            <a:r>
              <a:rPr lang="ru-RU" sz="2000" dirty="0" smtClean="0">
                <a:latin typeface="Calibri" pitchFamily="34" charset="0"/>
              </a:rPr>
              <a:t>(до 30°)</a:t>
            </a:r>
            <a:endParaRPr lang="ru-RU" sz="2000" dirty="0">
              <a:latin typeface="Calibri" pitchFamily="34" charset="0"/>
            </a:endParaRPr>
          </a:p>
        </p:txBody>
      </p:sp>
      <p:sp>
        <p:nvSpPr>
          <p:cNvPr id="21508" name="TextBox 7"/>
          <p:cNvSpPr txBox="1">
            <a:spLocks noChangeArrowheads="1"/>
          </p:cNvSpPr>
          <p:nvPr/>
        </p:nvSpPr>
        <p:spPr bwMode="auto">
          <a:xfrm>
            <a:off x="2555776" y="3429000"/>
            <a:ext cx="266429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000" dirty="0" err="1">
                <a:latin typeface="Calibri" pitchFamily="34" charset="0"/>
              </a:rPr>
              <a:t>Самостраховка</a:t>
            </a:r>
            <a:r>
              <a:rPr lang="ru-RU" sz="2000" dirty="0">
                <a:latin typeface="Calibri" pitchFamily="34" charset="0"/>
              </a:rPr>
              <a:t> ледорубом наизготовку </a:t>
            </a:r>
            <a:r>
              <a:rPr lang="ru-RU" sz="2000" dirty="0" smtClean="0">
                <a:latin typeface="Calibri" pitchFamily="34" charset="0"/>
              </a:rPr>
              <a:t>(30-45°)</a:t>
            </a:r>
            <a:endParaRPr lang="ru-RU" sz="2000" dirty="0">
              <a:latin typeface="Calibri" pitchFamily="34" charset="0"/>
            </a:endParaRPr>
          </a:p>
        </p:txBody>
      </p:sp>
      <p:sp>
        <p:nvSpPr>
          <p:cNvPr id="21510" name="AutoShape 2" descr="G:\%D0%A2%D0%A3%D0%A0%D0%98%D0%97%D0%9C\%D0%92%D0%B5%D1%81%D1%82%D1%80%D0%B0 %D0%9A %D1%8D%D0%BA%D0%B7%D0%B0%D0%BC%D0%B5%D0%BD%D1%83 %D0%91%D0%A2%D0%9F++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82.gif"/>
          <p:cNvSpPr>
            <a:spLocks noChangeAspect="1" noChangeArrowheads="1"/>
          </p:cNvSpPr>
          <p:nvPr/>
        </p:nvSpPr>
        <p:spPr bwMode="auto">
          <a:xfrm>
            <a:off x="155575" y="-1524000"/>
            <a:ext cx="222885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215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10" y="1124744"/>
            <a:ext cx="161435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TextBox 8"/>
          <p:cNvSpPr txBox="1">
            <a:spLocks noChangeArrowheads="1"/>
          </p:cNvSpPr>
          <p:nvPr/>
        </p:nvSpPr>
        <p:spPr bwMode="auto">
          <a:xfrm>
            <a:off x="2843808" y="4293096"/>
            <a:ext cx="23034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2000" dirty="0">
                <a:latin typeface="Calibri" pitchFamily="34" charset="0"/>
              </a:rPr>
              <a:t>«Прусский шаг</a:t>
            </a:r>
            <a:r>
              <a:rPr lang="ru-RU" sz="2000" dirty="0" smtClean="0">
                <a:latin typeface="Calibri" pitchFamily="34" charset="0"/>
              </a:rPr>
              <a:t>» или глиссирование</a:t>
            </a:r>
            <a:endParaRPr lang="ru-RU" sz="2000" dirty="0">
              <a:latin typeface="Calibri" pitchFamily="34" charset="0"/>
            </a:endParaRPr>
          </a:p>
        </p:txBody>
      </p:sp>
      <p:pic>
        <p:nvPicPr>
          <p:cNvPr id="10" name="Рисунок 5" descr="emb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1124744"/>
            <a:ext cx="3689425" cy="394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5652120" y="5157192"/>
            <a:ext cx="273667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Calibri" pitchFamily="34" charset="0"/>
              </a:rPr>
              <a:t>На три такта лицом к склону</a:t>
            </a:r>
          </a:p>
          <a:p>
            <a:pPr algn="ctr"/>
            <a:r>
              <a:rPr lang="ru-RU" sz="2000" dirty="0" smtClean="0">
                <a:latin typeface="Calibri" pitchFamily="34" charset="0"/>
              </a:rPr>
              <a:t> (свыше 45°)</a:t>
            </a:r>
            <a:endParaRPr lang="ru-RU" sz="2000" dirty="0">
              <a:latin typeface="Calibri" pitchFamily="34" charset="0"/>
            </a:endParaRPr>
          </a:p>
        </p:txBody>
      </p:sp>
      <p:sp>
        <p:nvSpPr>
          <p:cNvPr id="34818" name="AutoShape 2" descr="H:\Documents\%D0%A2%D1%83%D1%80%D0%B8%D0%B7%D0%BC\%D0%A1%D0%A2%D0%9F-%D0%AD%D0%BA%D0%B7%D0%B0%D0%BC%D0%B5%D0%BD %D0%B8 %D0%94%D0%97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84a.gif"/>
          <p:cNvSpPr>
            <a:spLocks noChangeAspect="1" noChangeArrowheads="1"/>
          </p:cNvSpPr>
          <p:nvPr/>
        </p:nvSpPr>
        <p:spPr bwMode="auto">
          <a:xfrm>
            <a:off x="155575" y="-1074738"/>
            <a:ext cx="1905000" cy="22479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20" name="AutoShape 4" descr="H:\Documents\%D0%A2%D1%83%D1%80%D0%B8%D0%B7%D0%BC\%D0%A1%D0%A2%D0%9F-%D0%AD%D0%BA%D0%B7%D0%B0%D0%BC%D0%B5%D0%BD %D0%B8 %D0%94%D0%97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84a.gif"/>
          <p:cNvSpPr>
            <a:spLocks noChangeAspect="1" noChangeArrowheads="1"/>
          </p:cNvSpPr>
          <p:nvPr/>
        </p:nvSpPr>
        <p:spPr bwMode="auto">
          <a:xfrm>
            <a:off x="155575" y="-1074738"/>
            <a:ext cx="1905000" cy="22479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4822" name="AutoShape 6" descr="H:\Documents\%D0%A2%D1%83%D1%80%D0%B8%D0%B7%D0%BC\%D0%A1%D0%A2%D0%9F-%D0%AD%D0%BA%D0%B7%D0%B0%D0%BC%D0%B5%D0%BD %D0%B8 %D0%94%D0%97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84a.gif"/>
          <p:cNvSpPr>
            <a:spLocks noChangeAspect="1" noChangeArrowheads="1"/>
          </p:cNvSpPr>
          <p:nvPr/>
        </p:nvSpPr>
        <p:spPr bwMode="auto">
          <a:xfrm>
            <a:off x="155575" y="-1074738"/>
            <a:ext cx="1905000" cy="22479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Picture 1" descr="H:\Documents\Туризм\СТП-Экзамен и ДЗ\ТЕХНИКА\Школа альпинизма. Глава XII Техника движения по снежному рельефу_files\pic84a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832" y="4915483"/>
            <a:ext cx="1646201" cy="19425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416800" cy="1152525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Индивидуальная техника передвижения</a:t>
            </a:r>
            <a:br>
              <a:rPr lang="ru-RU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Траверс</a:t>
            </a:r>
            <a:endParaRPr lang="ru-RU" sz="3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554" name="Содержимое 3" descr="pic73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2781300"/>
            <a:ext cx="2447925" cy="3165475"/>
          </a:xfrm>
        </p:spPr>
      </p:pic>
      <p:pic>
        <p:nvPicPr>
          <p:cNvPr id="23555" name="Рисунок 5" descr="pic76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2708275"/>
            <a:ext cx="2232025" cy="334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Box 6"/>
          <p:cNvSpPr txBox="1">
            <a:spLocks noChangeArrowheads="1"/>
          </p:cNvSpPr>
          <p:nvPr/>
        </p:nvSpPr>
        <p:spPr bwMode="auto">
          <a:xfrm>
            <a:off x="179388" y="1700213"/>
            <a:ext cx="30972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dirty="0">
                <a:latin typeface="Calibri" pitchFamily="34" charset="0"/>
              </a:rPr>
              <a:t>Траверс.</a:t>
            </a:r>
          </a:p>
          <a:p>
            <a:r>
              <a:rPr lang="ru-RU" sz="2400" dirty="0">
                <a:latin typeface="Calibri" pitchFamily="34" charset="0"/>
              </a:rPr>
              <a:t> Ледоруб на изготовку</a:t>
            </a:r>
          </a:p>
        </p:txBody>
      </p:sp>
      <p:sp>
        <p:nvSpPr>
          <p:cNvPr id="23557" name="TextBox 8"/>
          <p:cNvSpPr txBox="1">
            <a:spLocks noChangeArrowheads="1"/>
          </p:cNvSpPr>
          <p:nvPr/>
        </p:nvSpPr>
        <p:spPr bwMode="auto">
          <a:xfrm>
            <a:off x="6516688" y="1412875"/>
            <a:ext cx="25193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>
                <a:latin typeface="Calibri" pitchFamily="34" charset="0"/>
              </a:rPr>
              <a:t>Вариант траверса крутого склона на 3 такта</a:t>
            </a:r>
          </a:p>
        </p:txBody>
      </p:sp>
      <p:sp>
        <p:nvSpPr>
          <p:cNvPr id="23559" name="AutoShape 1" descr="G:\%D0%A2%D0%A3%D0%A0%D0%98%D0%97%D0%9C\%D0%92%D0%B5%D1%81%D1%82%D1%80%D0%B0 %D0%9A %D1%8D%D0%BA%D0%B7%D0%B0%D0%BC%D0%B5%D0%BD%D1%83 %D0%91%D0%A2%D0%9F++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77.gif"/>
          <p:cNvSpPr>
            <a:spLocks noChangeAspect="1" noChangeArrowheads="1"/>
          </p:cNvSpPr>
          <p:nvPr/>
        </p:nvSpPr>
        <p:spPr bwMode="auto">
          <a:xfrm>
            <a:off x="0" y="0"/>
            <a:ext cx="1828800" cy="284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0" name="AutoShape 3" descr="G:\%D0%A2%D0%A3%D0%A0%D0%98%D0%97%D0%9C\%D0%92%D0%B5%D1%81%D1%82%D1%80%D0%B0 %D0%9A %D1%8D%D0%BA%D0%B7%D0%B0%D0%BC%D0%B5%D0%BD%D1%83 %D0%91%D0%A2%D0%9F++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77.gif"/>
          <p:cNvSpPr>
            <a:spLocks noChangeAspect="1" noChangeArrowheads="1"/>
          </p:cNvSpPr>
          <p:nvPr/>
        </p:nvSpPr>
        <p:spPr bwMode="auto">
          <a:xfrm>
            <a:off x="155575" y="-1363663"/>
            <a:ext cx="1828800" cy="2847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1" name="AutoShape 5" descr="G:\%D0%A2%D0%A3%D0%A0%D0%98%D0%97%D0%9C\%D0%92%D0%B5%D1%81%D1%82%D1%80%D0%B0 %D0%9A %D1%8D%D0%BA%D0%B7%D0%B0%D0%BC%D0%B5%D0%BD%D1%83 %D0%91%D0%A2%D0%9F++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77.gif"/>
          <p:cNvSpPr>
            <a:spLocks noChangeAspect="1" noChangeArrowheads="1"/>
          </p:cNvSpPr>
          <p:nvPr/>
        </p:nvSpPr>
        <p:spPr bwMode="auto">
          <a:xfrm>
            <a:off x="155575" y="-1363663"/>
            <a:ext cx="1828800" cy="2847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2" name="AutoShape 7" descr="G:\%D0%A2%D0%A3%D0%A0%D0%98%D0%97%D0%9C\%D0%92%D0%B5%D1%81%D1%82%D1%80%D0%B0 %D0%9A %D1%8D%D0%BA%D0%B7%D0%B0%D0%BC%D0%B5%D0%BD%D1%83 %D0%91%D0%A2%D0%9F++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77.gif"/>
          <p:cNvSpPr>
            <a:spLocks noChangeAspect="1" noChangeArrowheads="1"/>
          </p:cNvSpPr>
          <p:nvPr/>
        </p:nvSpPr>
        <p:spPr bwMode="auto">
          <a:xfrm>
            <a:off x="155575" y="-1363663"/>
            <a:ext cx="1828800" cy="2847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23563" name="TextBox 14"/>
          <p:cNvSpPr txBox="1">
            <a:spLocks noChangeArrowheads="1"/>
          </p:cNvSpPr>
          <p:nvPr/>
        </p:nvSpPr>
        <p:spPr bwMode="auto">
          <a:xfrm>
            <a:off x="3492500" y="1844675"/>
            <a:ext cx="2438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alibri" pitchFamily="34" charset="0"/>
              </a:rPr>
              <a:t>Траверс крутого</a:t>
            </a:r>
          </a:p>
          <a:p>
            <a:r>
              <a:rPr lang="ru-RU" sz="2400">
                <a:latin typeface="Calibri" pitchFamily="34" charset="0"/>
              </a:rPr>
              <a:t>склона на 3 такта</a:t>
            </a:r>
          </a:p>
        </p:txBody>
      </p:sp>
      <p:sp>
        <p:nvSpPr>
          <p:cNvPr id="23564" name="AutoShape 9" descr="G:\%D0%A2%D0%A3%D0%A0%D0%98%D0%97%D0%9C\%D0%92%D0%B5%D1%81%D1%82%D1%80%D0%B0 %D0%9A %D1%8D%D0%BA%D0%B7%D0%B0%D0%BC%D0%B5%D0%BD%D1%83 %D0%91%D0%A2%D0%9F++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77.gif"/>
          <p:cNvSpPr>
            <a:spLocks noChangeAspect="1" noChangeArrowheads="1"/>
          </p:cNvSpPr>
          <p:nvPr/>
        </p:nvSpPr>
        <p:spPr bwMode="auto">
          <a:xfrm>
            <a:off x="155575" y="-1363663"/>
            <a:ext cx="1828800" cy="2847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23565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59563" y="2565400"/>
            <a:ext cx="2305050" cy="337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5" descr="emb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0" y="6165304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Calibri" pitchFamily="34" charset="0"/>
              </a:rPr>
              <a:t>При опасности срыва/лавин – не идти/стоять друг под/над другом!</a:t>
            </a:r>
            <a:endParaRPr lang="ru-RU" sz="2400" dirty="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713" y="0"/>
            <a:ext cx="7272783" cy="90872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Преодоление снежных мостов и трещин</a:t>
            </a:r>
            <a:endParaRPr lang="ru-RU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5602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268760"/>
            <a:ext cx="3470275" cy="2557462"/>
          </a:xfrm>
        </p:spPr>
      </p:pic>
      <p:pic>
        <p:nvPicPr>
          <p:cNvPr id="25603" name="Рисунок 6" descr="pic79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1863" y="836613"/>
            <a:ext cx="3060700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TextBox 7"/>
          <p:cNvSpPr txBox="1">
            <a:spLocks noChangeArrowheads="1"/>
          </p:cNvSpPr>
          <p:nvPr/>
        </p:nvSpPr>
        <p:spPr bwMode="auto">
          <a:xfrm>
            <a:off x="2987675" y="4941888"/>
            <a:ext cx="615632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 dirty="0">
                <a:latin typeface="Calibri" pitchFamily="34" charset="0"/>
              </a:rPr>
              <a:t>На закрытом леднике – только в связках!</a:t>
            </a:r>
          </a:p>
          <a:p>
            <a:r>
              <a:rPr lang="ru-RU" sz="2400" b="1" dirty="0">
                <a:latin typeface="Calibri" pitchFamily="34" charset="0"/>
              </a:rPr>
              <a:t>Первый – зондирует палкой/ледорубом</a:t>
            </a:r>
          </a:p>
          <a:p>
            <a:r>
              <a:rPr lang="ru-RU" sz="2400" b="1" dirty="0" smtClean="0">
                <a:latin typeface="Calibri" pitchFamily="34" charset="0"/>
              </a:rPr>
              <a:t>Ненадежные </a:t>
            </a:r>
            <a:r>
              <a:rPr lang="ru-RU" sz="2400" b="1" dirty="0">
                <a:latin typeface="Calibri" pitchFamily="34" charset="0"/>
              </a:rPr>
              <a:t>снежные мосты - переползать.</a:t>
            </a:r>
          </a:p>
          <a:p>
            <a:endParaRPr lang="ru-RU" sz="2400" b="1" dirty="0">
              <a:latin typeface="Calibri" pitchFamily="34" charset="0"/>
            </a:endParaRPr>
          </a:p>
        </p:txBody>
      </p:sp>
      <p:pic>
        <p:nvPicPr>
          <p:cNvPr id="25605" name="Рисунок 8" descr="pic78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861048"/>
            <a:ext cx="2736850" cy="241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7" name="AutoShape 2" descr="G:\%D0%A2%D0%A3%D0%A0%D0%98%D0%97%D0%9C\%D0%92%D0%B5%D1%81%D1%82%D1%80%D0%B0 %D0%9A %D1%8D%D0%BA%D0%B7%D0%B0%D0%BC%D0%B5%D0%BD%D1%83 %D0%91%D0%A2%D0%9F++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80.gif"/>
          <p:cNvSpPr>
            <a:spLocks noChangeAspect="1" noChangeArrowheads="1"/>
          </p:cNvSpPr>
          <p:nvPr/>
        </p:nvSpPr>
        <p:spPr bwMode="auto">
          <a:xfrm>
            <a:off x="155575" y="-639763"/>
            <a:ext cx="2552700" cy="1333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25608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525" y="3213100"/>
            <a:ext cx="3379788" cy="176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5" descr="emb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4624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Техника передвижения по ледовым склонам. </a:t>
            </a:r>
            <a:r>
              <a:rPr lang="ru-RU" sz="40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Бергшрунды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D:\ТУРИЗМ\СУ2017\P804005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196752"/>
            <a:ext cx="2926080" cy="390144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1520" y="5103674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Бергшрунды</a:t>
            </a:r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 по возможности обходить</a:t>
            </a:r>
          </a:p>
          <a:p>
            <a:pPr lvl="0"/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Если не получается – пытаться перейти по снежному мосту/пробке</a:t>
            </a:r>
          </a:p>
          <a:p>
            <a:pPr lvl="0"/>
            <a:r>
              <a:rPr lang="ru-RU" dirty="0" smtClean="0"/>
              <a:t>Если нет моста или он ненадежен – идти в удобном месте, применяя перильную страховку</a:t>
            </a:r>
            <a:endParaRPr lang="ru-RU" dirty="0"/>
          </a:p>
        </p:txBody>
      </p:sp>
      <p:pic>
        <p:nvPicPr>
          <p:cNvPr id="44034" name="Picture 2" descr="G:\Туризм\СУ 2016-2017\pic109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46404" y="1196752"/>
            <a:ext cx="3690092" cy="522108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004048" y="6381328"/>
            <a:ext cx="3888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Вариант прохождения </a:t>
            </a:r>
            <a:r>
              <a:rPr lang="ru-RU" dirty="0" err="1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бергшрунда</a:t>
            </a:r>
            <a:endParaRPr lang="ru-RU" dirty="0"/>
          </a:p>
        </p:txBody>
      </p:sp>
      <p:pic>
        <p:nvPicPr>
          <p:cNvPr id="31747" name="Picture 3" descr="H:\Documents\Туризм\СТП-Экзамен и ДЗ\ТЕХНИКА\Школа альпинизма. Глава XII Техника движения по снежному рельефу_files\pic110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1268759"/>
            <a:ext cx="2160240" cy="35431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274638"/>
            <a:ext cx="7416800" cy="11430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Выбор техники передвижения по снежным склонам</a:t>
            </a:r>
            <a:endParaRPr lang="ru-RU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626" name="Содержимое 2"/>
          <p:cNvSpPr>
            <a:spLocks noGrp="1"/>
          </p:cNvSpPr>
          <p:nvPr>
            <p:ph idx="1"/>
          </p:nvPr>
        </p:nvSpPr>
        <p:spPr>
          <a:xfrm>
            <a:off x="457200" y="1152525"/>
            <a:ext cx="8218488" cy="5589588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z="2400" b="1" i="1" smtClean="0"/>
              <a:t>При склоне до 30°</a:t>
            </a:r>
            <a:endParaRPr lang="ru-RU" sz="2400" smtClean="0"/>
          </a:p>
          <a:p>
            <a:pPr>
              <a:buFontTx/>
              <a:buChar char="-"/>
            </a:pPr>
            <a:r>
              <a:rPr lang="ru-RU" sz="2400" smtClean="0"/>
              <a:t>подъем в лоб;</a:t>
            </a:r>
          </a:p>
          <a:p>
            <a:pPr>
              <a:buFontTx/>
              <a:buChar char="-"/>
            </a:pPr>
            <a:r>
              <a:rPr lang="ru-RU" sz="2400" smtClean="0"/>
              <a:t>спуск по линии падения воды спиной к склону.</a:t>
            </a:r>
          </a:p>
          <a:p>
            <a:pPr>
              <a:buFont typeface="Arial" charset="0"/>
              <a:buNone/>
            </a:pPr>
            <a:r>
              <a:rPr lang="ru-RU" sz="2400" b="1" i="1" smtClean="0"/>
              <a:t>При склоне от 30 до 45°</a:t>
            </a:r>
            <a:endParaRPr lang="ru-RU" sz="2400" smtClean="0"/>
          </a:p>
          <a:p>
            <a:pPr>
              <a:buFontTx/>
              <a:buChar char="-"/>
            </a:pPr>
            <a:r>
              <a:rPr lang="ru-RU" sz="2400" smtClean="0"/>
              <a:t>подъем зигзагом; </a:t>
            </a:r>
          </a:p>
          <a:p>
            <a:pPr>
              <a:buFontTx/>
              <a:buChar char="-"/>
            </a:pPr>
            <a:r>
              <a:rPr lang="ru-RU" sz="2400" smtClean="0"/>
              <a:t>спуск по линии падения спиной к склону  либо лицом к склону с опорой на ледоруб.</a:t>
            </a:r>
          </a:p>
          <a:p>
            <a:pPr>
              <a:buFont typeface="Arial" charset="0"/>
              <a:buNone/>
            </a:pPr>
            <a:r>
              <a:rPr lang="ru-RU" sz="2400" smtClean="0"/>
              <a:t> </a:t>
            </a:r>
            <a:r>
              <a:rPr lang="ru-RU" sz="2400" b="1" i="1" smtClean="0"/>
              <a:t>При склоне круче 45° </a:t>
            </a:r>
            <a:endParaRPr lang="ru-RU" sz="2400" smtClean="0"/>
          </a:p>
          <a:p>
            <a:pPr>
              <a:buFont typeface="Arial" charset="0"/>
              <a:buNone/>
            </a:pPr>
            <a:r>
              <a:rPr lang="ru-RU" sz="2400" smtClean="0"/>
              <a:t>- подъем на три такта в лоб, используется </a:t>
            </a:r>
            <a:r>
              <a:rPr lang="ru-RU" sz="2400" b="1" smtClean="0"/>
              <a:t>только ледоруб</a:t>
            </a:r>
            <a:r>
              <a:rPr lang="ru-RU" sz="2400" smtClean="0"/>
              <a:t>! </a:t>
            </a:r>
          </a:p>
          <a:p>
            <a:pPr>
              <a:buFontTx/>
              <a:buChar char="-"/>
            </a:pPr>
            <a:r>
              <a:rPr lang="ru-RU" sz="2400" smtClean="0"/>
              <a:t>спуск по линии падения воды, как правило, лицом к склону (соблюдать правило двух точек опоры!).</a:t>
            </a:r>
          </a:p>
          <a:p>
            <a:pPr algn="just">
              <a:buFont typeface="Arial" charset="0"/>
              <a:buNone/>
            </a:pPr>
            <a:r>
              <a:rPr lang="ru-RU" sz="2400" b="1" i="1" smtClean="0"/>
              <a:t>На протяженных склонах крутизной 30° и более - </a:t>
            </a:r>
          </a:p>
          <a:p>
            <a:pPr algn="just">
              <a:buFont typeface="Arial" charset="0"/>
              <a:buNone/>
            </a:pPr>
            <a:r>
              <a:rPr lang="ru-RU" sz="2400" b="1" i="1" smtClean="0"/>
              <a:t>используют перильную страховку.</a:t>
            </a:r>
            <a:endParaRPr lang="ru-RU" sz="2400" b="1" smtClean="0"/>
          </a:p>
          <a:p>
            <a:pPr>
              <a:buFont typeface="Arial" charset="0"/>
              <a:buNone/>
            </a:pPr>
            <a:endParaRPr lang="ru-RU" sz="2400" smtClean="0"/>
          </a:p>
        </p:txBody>
      </p:sp>
      <p:pic>
        <p:nvPicPr>
          <p:cNvPr id="26627" name="Рисунок 3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115888"/>
            <a:ext cx="153035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875" y="765175"/>
            <a:ext cx="6192838" cy="360363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Тактика движения по снегу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107950" y="1341438"/>
            <a:ext cx="8928100" cy="5327650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Помни: снег – ненадежный вид рельефа!</a:t>
            </a:r>
          </a:p>
          <a:p>
            <a:pPr>
              <a:buFontTx/>
              <a:buChar char="-"/>
            </a:pPr>
            <a:r>
              <a:rPr lang="ru-RU" sz="2400" dirty="0" smtClean="0"/>
              <a:t>Если толщина снега невелика, и он лежит на льду (скалах), то необходимо применять ледовую (скальную) технику (кошки, крепление веревки в лед/скалы);</a:t>
            </a:r>
          </a:p>
          <a:p>
            <a:pPr>
              <a:buFontTx/>
              <a:buChar char="-"/>
            </a:pPr>
            <a:r>
              <a:rPr lang="ru-RU" sz="2400" dirty="0" smtClean="0"/>
              <a:t>Спусковые ступени лучше делать каждому отдельно;</a:t>
            </a:r>
          </a:p>
          <a:p>
            <a:pPr>
              <a:buFontTx/>
              <a:buChar char="-"/>
            </a:pPr>
            <a:r>
              <a:rPr lang="ru-RU" sz="2400" dirty="0" smtClean="0"/>
              <a:t>Лучшее время прохождения - ранним утром;</a:t>
            </a:r>
          </a:p>
          <a:p>
            <a:pPr>
              <a:buFontTx/>
              <a:buChar char="-"/>
            </a:pPr>
            <a:r>
              <a:rPr lang="ru-RU" sz="2400" dirty="0" smtClean="0"/>
              <a:t>Крутые склоны с провешиванием перил лучше проходить в лоб;</a:t>
            </a:r>
          </a:p>
          <a:p>
            <a:pPr>
              <a:buFontTx/>
              <a:buChar char="-"/>
            </a:pPr>
            <a:r>
              <a:rPr lang="ru-RU" sz="2400" b="1" dirty="0" smtClean="0"/>
              <a:t>На закрытых ледниках – скрытые трещины – организовать связки!</a:t>
            </a:r>
          </a:p>
          <a:p>
            <a:pPr>
              <a:buFontTx/>
              <a:buChar char="-"/>
            </a:pPr>
            <a:r>
              <a:rPr lang="ru-RU" sz="2400" dirty="0" smtClean="0"/>
              <a:t>Помнить о лавинной опасности (не подрезать склон при траверсе, выбирать безопасный путь, выделенный наблюдатель).</a:t>
            </a:r>
          </a:p>
        </p:txBody>
      </p:sp>
      <p:pic>
        <p:nvPicPr>
          <p:cNvPr id="5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613" y="404813"/>
            <a:ext cx="6624637" cy="36036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Самозадержание</a:t>
            </a: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снегу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676" name="AutoShape 4" descr="G:\%D0%A2%D0%A3%D0%A0%D0%98%D0%97%D0%9C\%D0%92%D0%B5%D1%81%D1%82%D1%80%D0%B0 %D0%9A %D1%8D%D0%BA%D0%B7%D0%B0%D0%BC%D0%B5%D0%BD%D1%83 %D0%91%D0%A2%D0%9F++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86.gif"/>
          <p:cNvSpPr>
            <a:spLocks noChangeAspect="1" noChangeArrowheads="1"/>
          </p:cNvSpPr>
          <p:nvPr/>
        </p:nvSpPr>
        <p:spPr bwMode="auto">
          <a:xfrm>
            <a:off x="155575" y="-1287463"/>
            <a:ext cx="2952750" cy="2686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1557338"/>
            <a:ext cx="295275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125" y="836613"/>
            <a:ext cx="2476500" cy="591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9" name="TextBox 9"/>
          <p:cNvSpPr txBox="1">
            <a:spLocks noChangeArrowheads="1"/>
          </p:cNvSpPr>
          <p:nvPr/>
        </p:nvSpPr>
        <p:spPr bwMode="auto">
          <a:xfrm>
            <a:off x="3779838" y="4325938"/>
            <a:ext cx="2535237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alibri" pitchFamily="34" charset="0"/>
              </a:rPr>
              <a:t>Самозадержание </a:t>
            </a:r>
          </a:p>
          <a:p>
            <a:r>
              <a:rPr lang="ru-RU" sz="2400">
                <a:latin typeface="Calibri" pitchFamily="34" charset="0"/>
              </a:rPr>
              <a:t>на рыхлом снегу</a:t>
            </a:r>
          </a:p>
        </p:txBody>
      </p:sp>
      <p:sp>
        <p:nvSpPr>
          <p:cNvPr id="28680" name="TextBox 10"/>
          <p:cNvSpPr txBox="1">
            <a:spLocks noChangeArrowheads="1"/>
          </p:cNvSpPr>
          <p:nvPr/>
        </p:nvSpPr>
        <p:spPr bwMode="auto">
          <a:xfrm>
            <a:off x="3348038" y="5657850"/>
            <a:ext cx="33797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latin typeface="Calibri" pitchFamily="34" charset="0"/>
              </a:rPr>
              <a:t>Разворот головой вверх,</a:t>
            </a:r>
          </a:p>
          <a:p>
            <a:r>
              <a:rPr lang="ru-RU" sz="2400">
                <a:latin typeface="Calibri" pitchFamily="34" charset="0"/>
              </a:rPr>
              <a:t> торможеие ледорубом</a:t>
            </a:r>
          </a:p>
          <a:p>
            <a:r>
              <a:rPr lang="ru-RU" sz="2400">
                <a:latin typeface="Calibri" pitchFamily="34" charset="0"/>
              </a:rPr>
              <a:t> и ногами</a:t>
            </a:r>
          </a:p>
        </p:txBody>
      </p:sp>
      <p:sp>
        <p:nvSpPr>
          <p:cNvPr id="13" name="Стрелка вправо 12"/>
          <p:cNvSpPr/>
          <p:nvPr/>
        </p:nvSpPr>
        <p:spPr>
          <a:xfrm rot="16200000">
            <a:off x="5940425" y="4686301"/>
            <a:ext cx="719137" cy="1444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>
            <a:off x="5508625" y="6524625"/>
            <a:ext cx="719138" cy="1444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" name="Рисунок 5" descr="emb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Содержимое 16"/>
          <p:cNvSpPr>
            <a:spLocks noGrp="1"/>
          </p:cNvSpPr>
          <p:nvPr>
            <p:ph idx="1"/>
          </p:nvPr>
        </p:nvSpPr>
        <p:spPr>
          <a:xfrm>
            <a:off x="457200" y="1600200"/>
            <a:ext cx="3106688" cy="4525963"/>
          </a:xfrm>
        </p:spPr>
        <p:txBody>
          <a:bodyPr/>
          <a:lstStyle/>
          <a:p>
            <a:r>
              <a:rPr lang="ru-RU" sz="2400" dirty="0" smtClean="0">
                <a:latin typeface="Calibri" pitchFamily="34" charset="0"/>
              </a:rPr>
              <a:t>Ледоруб – наизготовку!</a:t>
            </a:r>
          </a:p>
          <a:p>
            <a:r>
              <a:rPr lang="ru-RU" sz="2400" dirty="0" smtClean="0"/>
              <a:t>Стараться перевернуться на живот головой вверх</a:t>
            </a:r>
          </a:p>
          <a:p>
            <a:r>
              <a:rPr lang="ru-RU" sz="2400" dirty="0" smtClean="0"/>
              <a:t>Если ноги в кошках – поднимать их в коленях</a:t>
            </a:r>
          </a:p>
          <a:p>
            <a:r>
              <a:rPr lang="ru-RU" sz="2400" dirty="0" smtClean="0"/>
              <a:t>Не разгибать руки, ледоруб держать под собой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333375"/>
            <a:ext cx="7416800" cy="777875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Страховка на снежном рельефе</a:t>
            </a:r>
            <a:endParaRPr lang="ru-RU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698" name="Содержимое 2"/>
          <p:cNvSpPr>
            <a:spLocks noGrp="1"/>
          </p:cNvSpPr>
          <p:nvPr>
            <p:ph idx="1"/>
          </p:nvPr>
        </p:nvSpPr>
        <p:spPr>
          <a:xfrm>
            <a:off x="468313" y="1268413"/>
            <a:ext cx="8229600" cy="459898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    </a:t>
            </a:r>
            <a:r>
              <a:rPr lang="ru-RU" sz="2400" b="1" smtClean="0"/>
              <a:t>На снежном или фирновом склоне можно создать точку опоры практически в любом месте, но она будет столь же </a:t>
            </a:r>
            <a:r>
              <a:rPr lang="ru-RU" sz="2400" b="1" u="sng" smtClean="0"/>
              <a:t>ненадежна</a:t>
            </a:r>
            <a:r>
              <a:rPr lang="ru-RU" sz="2400" b="1" smtClean="0"/>
              <a:t>, как и сам снежный рельеф.</a:t>
            </a:r>
          </a:p>
          <a:p>
            <a:pPr>
              <a:buFont typeface="Arial" charset="0"/>
              <a:buNone/>
            </a:pPr>
            <a:endParaRPr lang="ru-RU" sz="2400" b="1" smtClean="0"/>
          </a:p>
          <a:p>
            <a:pPr>
              <a:buFont typeface="Arial" charset="0"/>
              <a:buNone/>
            </a:pPr>
            <a:endParaRPr lang="ru-RU" sz="2400" b="1" smtClean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23850" y="2636838"/>
          <a:ext cx="8496944" cy="40171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4971"/>
                <a:gridCol w="4101973"/>
              </a:tblGrid>
              <a:tr h="775823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Способ страховки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Предельная</a:t>
                      </a:r>
                      <a:r>
                        <a:rPr lang="ru-RU" sz="2400" baseline="0" dirty="0" smtClean="0"/>
                        <a:t> нагрузка при рывке, кгс</a:t>
                      </a:r>
                      <a:endParaRPr lang="ru-RU" sz="2400" dirty="0"/>
                    </a:p>
                  </a:txBody>
                  <a:tcPr/>
                </a:tc>
              </a:tr>
              <a:tr h="660887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Страховка</a:t>
                      </a:r>
                      <a:r>
                        <a:rPr lang="ru-RU" sz="2000" baseline="0" dirty="0" smtClean="0"/>
                        <a:t> через головку ледоруба. </a:t>
                      </a:r>
                    </a:p>
                    <a:p>
                      <a:r>
                        <a:rPr lang="ru-RU" sz="2000" baseline="0" dirty="0" smtClean="0"/>
                        <a:t>Снег – свежий, сухой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50-70</a:t>
                      </a:r>
                      <a:endParaRPr lang="ru-RU" sz="2000" dirty="0"/>
                    </a:p>
                  </a:txBody>
                  <a:tcPr/>
                </a:tc>
              </a:tr>
              <a:tr h="373545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То же,</a:t>
                      </a:r>
                      <a:r>
                        <a:rPr lang="ru-RU" sz="2000" baseline="0" dirty="0" smtClean="0"/>
                        <a:t> но в уплотненном снегу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до 100</a:t>
                      </a:r>
                      <a:endParaRPr lang="ru-RU" sz="2000" dirty="0"/>
                    </a:p>
                  </a:txBody>
                  <a:tcPr/>
                </a:tc>
              </a:tr>
              <a:tr h="373545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То же, но</a:t>
                      </a:r>
                      <a:r>
                        <a:rPr lang="ru-RU" sz="2000" baseline="0" dirty="0" smtClean="0"/>
                        <a:t> в утоптанном снегу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120-140</a:t>
                      </a:r>
                      <a:endParaRPr lang="ru-RU" sz="2000" dirty="0"/>
                    </a:p>
                  </a:txBody>
                  <a:tcPr/>
                </a:tc>
              </a:tr>
              <a:tr h="373545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«Т»-образное закрепление ледоруба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300-500</a:t>
                      </a:r>
                      <a:endParaRPr lang="ru-RU" sz="2000" dirty="0"/>
                    </a:p>
                  </a:txBody>
                  <a:tcPr/>
                </a:tc>
              </a:tr>
              <a:tr h="373545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Рюкзак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500-700</a:t>
                      </a:r>
                      <a:endParaRPr lang="ru-RU" sz="2000" dirty="0"/>
                    </a:p>
                  </a:txBody>
                  <a:tcPr/>
                </a:tc>
              </a:tr>
              <a:tr h="373545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Анорак, свитер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300-500</a:t>
                      </a:r>
                      <a:endParaRPr lang="ru-RU" sz="2000" dirty="0"/>
                    </a:p>
                  </a:txBody>
                  <a:tcPr/>
                </a:tc>
              </a:tr>
              <a:tr h="511990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Набитая снегом рукавица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150-250</a:t>
                      </a:r>
                      <a:endParaRPr lang="ru-RU" sz="20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9728" name="TextBox 4"/>
          <p:cNvSpPr txBox="1">
            <a:spLocks noChangeArrowheads="1"/>
          </p:cNvSpPr>
          <p:nvPr/>
        </p:nvSpPr>
        <p:spPr bwMode="auto">
          <a:xfrm>
            <a:off x="0" y="6457950"/>
            <a:ext cx="85740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000" b="1">
                <a:latin typeface="Calibri" pitchFamily="34" charset="0"/>
              </a:rPr>
              <a:t>        Точки не выдержат «глухой рывок». Только динамическая страховка!</a:t>
            </a:r>
          </a:p>
        </p:txBody>
      </p:sp>
      <p:pic>
        <p:nvPicPr>
          <p:cNvPr id="7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Страховка через ледоруб</a:t>
            </a:r>
            <a:br>
              <a:rPr lang="ru-RU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(вертикальное положение)</a:t>
            </a:r>
            <a:endParaRPr lang="ru-RU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22" name="Содержимое 3" descr="sneg2_thum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31913" y="1341438"/>
            <a:ext cx="6480175" cy="3916362"/>
          </a:xfrm>
        </p:spPr>
      </p:pic>
      <p:sp>
        <p:nvSpPr>
          <p:cNvPr id="30723" name="TextBox 4"/>
          <p:cNvSpPr txBox="1">
            <a:spLocks noChangeArrowheads="1"/>
          </p:cNvSpPr>
          <p:nvPr/>
        </p:nvSpPr>
        <p:spPr bwMode="auto">
          <a:xfrm>
            <a:off x="1042988" y="5589588"/>
            <a:ext cx="7373937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ru-RU" sz="2400">
                <a:latin typeface="Calibri" pitchFamily="34" charset="0"/>
              </a:rPr>
              <a:t>можно усилить, встав на ледоруб ногой;</a:t>
            </a:r>
          </a:p>
          <a:p>
            <a:pPr>
              <a:buFontTx/>
              <a:buChar char="-"/>
            </a:pPr>
            <a:r>
              <a:rPr lang="ru-RU" sz="2400">
                <a:latin typeface="Calibri" pitchFamily="34" charset="0"/>
              </a:rPr>
              <a:t> при страховке через древко – риск прорезания снега.</a:t>
            </a:r>
          </a:p>
        </p:txBody>
      </p:sp>
      <p:pic>
        <p:nvPicPr>
          <p:cNvPr id="6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2275" y="274638"/>
            <a:ext cx="7451725" cy="922337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T-</a:t>
            </a:r>
            <a:r>
              <a:rPr lang="ru-RU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образное закрепление ледоруба (горизонтально)</a:t>
            </a:r>
            <a:endParaRPr lang="ru-RU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1746" name="Содержимое 3" descr="sneg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258888" y="1196975"/>
            <a:ext cx="7273925" cy="4183063"/>
          </a:xfrm>
        </p:spPr>
      </p:pic>
      <p:sp>
        <p:nvSpPr>
          <p:cNvPr id="31747" name="TextBox 4"/>
          <p:cNvSpPr txBox="1">
            <a:spLocks noChangeArrowheads="1"/>
          </p:cNvSpPr>
          <p:nvPr/>
        </p:nvSpPr>
        <p:spPr bwMode="auto">
          <a:xfrm>
            <a:off x="1908175" y="5516563"/>
            <a:ext cx="65595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ru-RU" sz="2400">
                <a:latin typeface="Calibri" pitchFamily="34" charset="0"/>
              </a:rPr>
              <a:t> Готовим площадку;</a:t>
            </a:r>
          </a:p>
          <a:p>
            <a:pPr>
              <a:buFontTx/>
              <a:buChar char="-"/>
            </a:pPr>
            <a:r>
              <a:rPr lang="ru-RU" sz="2400">
                <a:latin typeface="Calibri" pitchFamily="34" charset="0"/>
              </a:rPr>
              <a:t> Петлю на узел стремя (</a:t>
            </a:r>
            <a:r>
              <a:rPr lang="en-US" sz="2400">
                <a:latin typeface="Calibri" pitchFamily="34" charset="0"/>
              </a:rPr>
              <a:t>~ </a:t>
            </a:r>
            <a:r>
              <a:rPr lang="ru-RU" sz="2400">
                <a:latin typeface="Calibri" pitchFamily="34" charset="0"/>
              </a:rPr>
              <a:t>1/3 длины от головки).</a:t>
            </a:r>
          </a:p>
        </p:txBody>
      </p:sp>
      <p:pic>
        <p:nvPicPr>
          <p:cNvPr id="6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2275" y="-26988"/>
            <a:ext cx="7451725" cy="777876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Ледорубный крест</a:t>
            </a:r>
            <a:endParaRPr lang="ru-RU" sz="36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5876925"/>
            <a:ext cx="8229600" cy="792163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Повышенная надежность (но не 100%)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dirty="0" smtClean="0"/>
              <a:t>Возможность организовать </a:t>
            </a:r>
            <a:r>
              <a:rPr lang="ru-RU" dirty="0" err="1" smtClean="0"/>
              <a:t>сдерг</a:t>
            </a:r>
            <a:endParaRPr lang="ru-RU" dirty="0" smtClean="0"/>
          </a:p>
        </p:txBody>
      </p:sp>
      <p:pic>
        <p:nvPicPr>
          <p:cNvPr id="32772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975" y="785813"/>
            <a:ext cx="5133975" cy="4946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Самостраховка</a:t>
            </a: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снегу</a:t>
            </a:r>
            <a:b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Снежный якорь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13" y="5084763"/>
            <a:ext cx="8229600" cy="1257300"/>
          </a:xfrm>
        </p:spPr>
        <p:txBody>
          <a:bodyPr rtlCol="0">
            <a:normAutofit fontScale="92500" lnSpcReduction="20000"/>
          </a:bodyPr>
          <a:lstStyle/>
          <a:p>
            <a:pPr algn="just" fontAlgn="t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b="1" dirty="0" smtClean="0"/>
              <a:t>В качестве якоря могут использоваться подручные средства (рюкзак, заполненная снегом перчатка, </a:t>
            </a:r>
            <a:r>
              <a:rPr lang="ru-RU" b="1" dirty="0" err="1" smtClean="0"/>
              <a:t>флиска</a:t>
            </a:r>
            <a:r>
              <a:rPr lang="ru-RU" b="1" dirty="0" smtClean="0"/>
              <a:t> и др.) </a:t>
            </a:r>
          </a:p>
        </p:txBody>
      </p:sp>
      <p:pic>
        <p:nvPicPr>
          <p:cNvPr id="33796" name="Рисунок 8" descr="sneg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412875"/>
            <a:ext cx="4289425" cy="364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1412875"/>
            <a:ext cx="3657600" cy="350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5" descr="emb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416800" cy="576262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Связки для закрытых ледников.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763713" y="692150"/>
            <a:ext cx="6480175" cy="433388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Связки – только двойки и тройки.</a:t>
            </a:r>
          </a:p>
        </p:txBody>
      </p:sp>
      <p:sp>
        <p:nvSpPr>
          <p:cNvPr id="44036" name="AutoShape 2" descr="G:\%D0%A2%D0%A3%D0%A0%D0%98%D0%97%D0%9C\%D0%92%D0%B5%D1%81%D1%82%D1%80%D0%B0 %D0%9A %D1%8D%D0%BA%D0%B7%D0%B0%D0%BC%D0%B5%D0%BD%D1%83 %D0%91%D0%A2%D0%9F++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105.gif"/>
          <p:cNvSpPr>
            <a:spLocks noChangeAspect="1" noChangeArrowheads="1"/>
          </p:cNvSpPr>
          <p:nvPr/>
        </p:nvSpPr>
        <p:spPr bwMode="auto">
          <a:xfrm>
            <a:off x="155575" y="-3565525"/>
            <a:ext cx="5743575" cy="743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4403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613" y="1052513"/>
            <a:ext cx="5743575" cy="519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8" name="Содержимое 6"/>
          <p:cNvSpPr txBox="1">
            <a:spLocks/>
          </p:cNvSpPr>
          <p:nvPr/>
        </p:nvSpPr>
        <p:spPr bwMode="auto">
          <a:xfrm>
            <a:off x="0" y="6092825"/>
            <a:ext cx="9144000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ru-RU" sz="2400">
                <a:latin typeface="Calibri" pitchFamily="34" charset="0"/>
              </a:rPr>
              <a:t>Во время движения веревка должна быть натянута, слабина или кольца веревки в руках недопустимы.</a:t>
            </a:r>
          </a:p>
        </p:txBody>
      </p:sp>
      <p:sp>
        <p:nvSpPr>
          <p:cNvPr id="44039" name="Содержимое 6"/>
          <p:cNvSpPr txBox="1">
            <a:spLocks/>
          </p:cNvSpPr>
          <p:nvPr/>
        </p:nvSpPr>
        <p:spPr bwMode="auto">
          <a:xfrm>
            <a:off x="5795963" y="4005263"/>
            <a:ext cx="13684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marL="342900" indent="-342900" algn="ctr">
              <a:spcBef>
                <a:spcPct val="20000"/>
              </a:spcBef>
            </a:pPr>
            <a:r>
              <a:rPr lang="ru-RU" sz="1400">
                <a:latin typeface="Calibri" pitchFamily="34" charset="0"/>
              </a:rPr>
              <a:t>Австр. проводник</a:t>
            </a:r>
          </a:p>
        </p:txBody>
      </p:sp>
      <p:cxnSp>
        <p:nvCxnSpPr>
          <p:cNvPr id="11" name="Прямая со стрелкой 10"/>
          <p:cNvCxnSpPr/>
          <p:nvPr/>
        </p:nvCxnSpPr>
        <p:spPr>
          <a:xfrm flipH="1">
            <a:off x="6443663" y="4221163"/>
            <a:ext cx="288925" cy="36036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>
            <a:stCxn id="44039" idx="1"/>
          </p:cNvCxnSpPr>
          <p:nvPr/>
        </p:nvCxnSpPr>
        <p:spPr>
          <a:xfrm flipH="1">
            <a:off x="2916238" y="4113213"/>
            <a:ext cx="2879725" cy="39528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>
            <a:off x="4572000" y="4221163"/>
            <a:ext cx="1655763" cy="36036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416800" cy="86484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Связки для закрытых ледников.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899592" y="4005064"/>
            <a:ext cx="3240359" cy="648817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/>
              <a:t>Аварийная система для </a:t>
            </a:r>
            <a:r>
              <a:rPr lang="ru-RU" dirty="0" err="1" smtClean="0"/>
              <a:t>самовылаза</a:t>
            </a:r>
            <a:endParaRPr lang="ru-RU" dirty="0" smtClean="0"/>
          </a:p>
        </p:txBody>
      </p:sp>
      <p:sp>
        <p:nvSpPr>
          <p:cNvPr id="45060" name="AutoShape 2" descr="G:\%D0%A2%D0%A3%D0%A0%D0%98%D0%97%D0%9C\%D0%92%D0%B5%D1%81%D1%82%D1%80%D0%B0 %D0%9A %D1%8D%D0%BA%D0%B7%D0%B0%D0%BC%D0%B5%D0%BD%D1%83 %D0%91%D0%A2%D0%9F++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105.gif"/>
          <p:cNvSpPr>
            <a:spLocks noChangeAspect="1" noChangeArrowheads="1"/>
          </p:cNvSpPr>
          <p:nvPr/>
        </p:nvSpPr>
        <p:spPr bwMode="auto">
          <a:xfrm>
            <a:off x="155575" y="-3565525"/>
            <a:ext cx="5743575" cy="743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4506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5" y="980728"/>
            <a:ext cx="4464495" cy="2973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5" descr="emb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980728"/>
            <a:ext cx="3409262" cy="4213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Содержимое 6"/>
          <p:cNvSpPr txBox="1">
            <a:spLocks/>
          </p:cNvSpPr>
          <p:nvPr/>
        </p:nvSpPr>
        <p:spPr bwMode="auto">
          <a:xfrm>
            <a:off x="5436096" y="5229200"/>
            <a:ext cx="3240359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Аварийная система для </a:t>
            </a:r>
            <a:r>
              <a:rPr kumimoji="0" lang="ru-RU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самовылаза</a:t>
            </a: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(средний в связке-тройке)</a:t>
            </a:r>
          </a:p>
        </p:txBody>
      </p:sp>
      <p:sp>
        <p:nvSpPr>
          <p:cNvPr id="10" name="Содержимое 6"/>
          <p:cNvSpPr txBox="1">
            <a:spLocks/>
          </p:cNvSpPr>
          <p:nvPr/>
        </p:nvSpPr>
        <p:spPr bwMode="auto">
          <a:xfrm>
            <a:off x="467544" y="4797152"/>
            <a:ext cx="4176464" cy="20608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70000" lnSpcReduction="20000"/>
          </a:bodyPr>
          <a:lstStyle/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dirty="0" smtClean="0"/>
              <a:t>У каждого участника должны быть размещены на страховочной системе (не в рюкзаке):</a:t>
            </a:r>
          </a:p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dirty="0" err="1" smtClean="0"/>
              <a:t>ледобур</a:t>
            </a:r>
            <a:r>
              <a:rPr lang="ru-RU" sz="2400" dirty="0" smtClean="0"/>
              <a:t>,</a:t>
            </a:r>
          </a:p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dirty="0" smtClean="0"/>
              <a:t>сшитая петля,</a:t>
            </a:r>
          </a:p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dirty="0" smtClean="0"/>
              <a:t>несколько карабинов, </a:t>
            </a:r>
          </a:p>
          <a:p>
            <a:pPr marL="342900" lvl="0" indent="-342900" fontAlgn="auto">
              <a:spcBef>
                <a:spcPct val="2000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sz="2400" dirty="0" smtClean="0"/>
              <a:t>репшнур для схватывающего узла.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416800" cy="86484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Связки для закрытых ледников.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328592"/>
          </a:xfrm>
        </p:spPr>
        <p:txBody>
          <a:bodyPr rtlCol="0">
            <a:noAutofit/>
          </a:bodyPr>
          <a:lstStyle/>
          <a:p>
            <a:pPr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200" dirty="0" smtClean="0"/>
              <a:t>При падении в трещину участника связки-двойки </a:t>
            </a:r>
            <a:r>
              <a:rPr lang="ru-RU" sz="2200" b="1" dirty="0" smtClean="0"/>
              <a:t>спасатель</a:t>
            </a:r>
            <a:r>
              <a:rPr lang="ru-RU" sz="2200" dirty="0" smtClean="0"/>
              <a:t>:</a:t>
            </a:r>
          </a:p>
          <a:p>
            <a:pPr marL="514350" indent="-514350"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200" dirty="0" smtClean="0"/>
              <a:t>Производит удержание сорвавшегося.</a:t>
            </a:r>
          </a:p>
          <a:p>
            <a:pPr marL="514350" indent="-514350"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200" dirty="0" smtClean="0"/>
              <a:t>Готовит точку/станцию для передачи нагрузки (</a:t>
            </a:r>
            <a:r>
              <a:rPr lang="ru-RU" sz="2200" dirty="0" err="1" smtClean="0"/>
              <a:t>ледобур</a:t>
            </a:r>
            <a:r>
              <a:rPr lang="ru-RU" sz="2200" dirty="0" smtClean="0"/>
              <a:t>, проушина, ледоруб, лопата, снежный якорь и т.п.)</a:t>
            </a:r>
          </a:p>
          <a:p>
            <a:pPr marL="514350" indent="-514350"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200" dirty="0" smtClean="0"/>
              <a:t>Крепит на нее ближайший к сорвавшемуся схватывающий узел и передает нагрузку</a:t>
            </a:r>
          </a:p>
          <a:p>
            <a:pPr marL="514350" indent="-514350"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200" dirty="0" smtClean="0"/>
              <a:t>Усиливает точку или добавляет вторую</a:t>
            </a:r>
          </a:p>
          <a:p>
            <a:pPr marL="514350" indent="-514350"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200" dirty="0" smtClean="0"/>
              <a:t>Закрепляет веревку за схватывающим – на станции узлом «стремя»</a:t>
            </a:r>
          </a:p>
          <a:p>
            <a:pPr marL="514350" indent="-514350"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200" dirty="0" smtClean="0"/>
              <a:t>Распускает аварийный конец веревки и выходит на край, страхуясь по ней схватывающим.</a:t>
            </a:r>
          </a:p>
          <a:p>
            <a:pPr marL="514350" indent="-514350"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200" dirty="0" smtClean="0"/>
              <a:t>Если сорвавшийся в порядке- он вылезает сам при помощи петель из аварийных схватывающих узлов</a:t>
            </a:r>
          </a:p>
          <a:p>
            <a:pPr marL="514350" indent="-514350"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200" dirty="0" smtClean="0"/>
              <a:t>Если ответа от сорвавшегося нет – спускается по аварийному концу к сорвавшемуся, оказывает первую помощь, </a:t>
            </a:r>
            <a:r>
              <a:rPr lang="ru-RU" sz="2200" dirty="0" err="1" smtClean="0"/>
              <a:t>встегивает</a:t>
            </a:r>
            <a:r>
              <a:rPr lang="ru-RU" sz="2200" dirty="0" smtClean="0"/>
              <a:t>  конец аварийной веревки в его ИСС </a:t>
            </a:r>
          </a:p>
          <a:p>
            <a:pPr marL="514350" indent="-514350"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200" dirty="0" smtClean="0"/>
              <a:t>Поднимается наверх, делает на перегибе подкладку («снежный гробик», рюкзак)</a:t>
            </a:r>
          </a:p>
          <a:p>
            <a:pPr marL="514350" indent="-514350" fontAlgn="auto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AutoNum type="arabicPeriod"/>
              <a:defRPr/>
            </a:pPr>
            <a:r>
              <a:rPr lang="ru-RU" sz="2200" dirty="0" smtClean="0"/>
              <a:t>Собирает на станции из аварийного конца полиспаст и поднимает сорвавшегося.</a:t>
            </a:r>
          </a:p>
        </p:txBody>
      </p:sp>
      <p:pic>
        <p:nvPicPr>
          <p:cNvPr id="8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Содержимое 6"/>
          <p:cNvSpPr txBox="1">
            <a:spLocks/>
          </p:cNvSpPr>
          <p:nvPr/>
        </p:nvSpPr>
        <p:spPr bwMode="auto">
          <a:xfrm>
            <a:off x="611560" y="6525344"/>
            <a:ext cx="6552728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КВ на спасение по нормам 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UIAA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-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15 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минут !!!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AutoNum type="arabicPeriod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15888"/>
            <a:ext cx="7776418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Ледники. Особенности рельефа, техника </a:t>
            </a:r>
            <a:r>
              <a:rPr lang="ru-RU" sz="4000" b="1" i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пердвижения</a:t>
            </a: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Заключение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083" name="Содержимое 6"/>
          <p:cNvSpPr>
            <a:spLocks noGrp="1"/>
          </p:cNvSpPr>
          <p:nvPr>
            <p:ph idx="1"/>
          </p:nvPr>
        </p:nvSpPr>
        <p:spPr>
          <a:xfrm>
            <a:off x="179388" y="1268413"/>
            <a:ext cx="8785225" cy="5473700"/>
          </a:xfrm>
        </p:spPr>
        <p:txBody>
          <a:bodyPr/>
          <a:lstStyle/>
          <a:p>
            <a:pPr>
              <a:buFontTx/>
              <a:buChar char="-"/>
            </a:pPr>
            <a:r>
              <a:rPr lang="ru-RU" dirty="0" smtClean="0"/>
              <a:t>Лед и снег – удобные для передвижения, но опасные виды рельефа.</a:t>
            </a:r>
          </a:p>
          <a:p>
            <a:pPr>
              <a:buFontTx/>
              <a:buChar char="-"/>
            </a:pPr>
            <a:r>
              <a:rPr lang="ru-RU" dirty="0" smtClean="0"/>
              <a:t>Необходимо специальное снаряжение</a:t>
            </a:r>
          </a:p>
          <a:p>
            <a:pPr>
              <a:buFontTx/>
              <a:buChar char="-"/>
            </a:pPr>
            <a:r>
              <a:rPr lang="ru-RU" dirty="0" smtClean="0"/>
              <a:t>Навыки передвижения по </a:t>
            </a:r>
            <a:r>
              <a:rPr lang="ru-RU" dirty="0" err="1" smtClean="0"/>
              <a:t>снежноледовому</a:t>
            </a:r>
            <a:r>
              <a:rPr lang="ru-RU" dirty="0" smtClean="0"/>
              <a:t> рельефу и </a:t>
            </a:r>
            <a:r>
              <a:rPr lang="ru-RU" dirty="0" err="1" smtClean="0"/>
              <a:t>самозадержания</a:t>
            </a:r>
            <a:r>
              <a:rPr lang="ru-RU" dirty="0" smtClean="0"/>
              <a:t> необходимо тренировать и доводить до автоматизма!</a:t>
            </a:r>
          </a:p>
          <a:p>
            <a:pPr>
              <a:buFontTx/>
              <a:buChar char="-"/>
            </a:pPr>
            <a:r>
              <a:rPr lang="ru-RU" dirty="0" smtClean="0"/>
              <a:t>Самый опасный рельеф – закрытый ледник – движение в связках</a:t>
            </a:r>
          </a:p>
          <a:p>
            <a:pPr>
              <a:buFontTx/>
              <a:buChar char="-"/>
            </a:pPr>
            <a:r>
              <a:rPr lang="ru-RU" dirty="0" smtClean="0"/>
              <a:t>Необходимо изучать спец. литературу.</a:t>
            </a:r>
          </a:p>
          <a:p>
            <a:pPr>
              <a:buFontTx/>
              <a:buChar char="-"/>
            </a:pPr>
            <a:endParaRPr lang="ru-RU" dirty="0" smtClean="0"/>
          </a:p>
        </p:txBody>
      </p:sp>
      <p:sp>
        <p:nvSpPr>
          <p:cNvPr id="46084" name="AutoShape 2" descr="G:\%D0%A2%D0%A3%D0%A0%D0%98%D0%97%D0%9C\%D0%92%D0%B5%D1%81%D1%82%D1%80%D0%B0 %D0%9A %D1%8D%D0%BA%D0%B7%D0%B0%D0%BC%D0%B5%D0%BD%D1%83 %D0%91%D0%A2%D0%9F++\%D0%A2%D0%95%D0%A5%D0%9D%D0%98%D0%9A%D0%90\%D0%A8%D0%BA%D0%BE%D0%BB%D0%B0 %D0%B0%D0%BB%D1%8C%D0%BF%D0%B8%D0%BD%D0%B8%D0%B7%D0%BC%D0%B0. %D0%93%D0%BB%D0%B0%D0%B2%D0%B0 XII %D0%A2%D0%B5%D1%85%D0%BD%D0%B8%D0%BA%D0%B0 %D0%B4%D0%B2%D0%B8%D0%B6%D0%B5%D0%BD%D0%B8%D1%8F %D0%BF%D0%BE %D1%81%D0%BD%D0%B5%D0%B6%D0%BD%D0%BE%D0%BC%D1%83 %D1%80%D0%B5%D0%BB%D1%8C%D0%B5%D1%84%D1%83_files\pic105.gif"/>
          <p:cNvSpPr>
            <a:spLocks noChangeAspect="1" noChangeArrowheads="1"/>
          </p:cNvSpPr>
          <p:nvPr/>
        </p:nvSpPr>
        <p:spPr bwMode="auto">
          <a:xfrm>
            <a:off x="155575" y="-3565525"/>
            <a:ext cx="5743575" cy="743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>
              <a:latin typeface="Calibri" pitchFamily="34" charset="0"/>
            </a:endParaRPr>
          </a:p>
        </p:txBody>
      </p:sp>
      <p:pic>
        <p:nvPicPr>
          <p:cNvPr id="6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250" y="115888"/>
            <a:ext cx="7416800" cy="1009650"/>
          </a:xfrm>
          <a:effectLst>
            <a:outerShdw blurRad="50800" dist="50800" dir="5400000" algn="ctr" rotWithShape="0">
              <a:schemeClr val="tx1"/>
            </a:outerShdw>
          </a:effectLst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40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Благодарю за внимание!</a:t>
            </a:r>
            <a:endParaRPr lang="ru-RU" sz="40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107" name="Содержимое 6"/>
          <p:cNvSpPr>
            <a:spLocks noGrp="1"/>
          </p:cNvSpPr>
          <p:nvPr>
            <p:ph idx="1"/>
          </p:nvPr>
        </p:nvSpPr>
        <p:spPr>
          <a:xfrm>
            <a:off x="457200" y="1600200"/>
            <a:ext cx="3970338" cy="676275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ru-RU" smtClean="0"/>
              <a:t>Вопросы?</a:t>
            </a:r>
          </a:p>
        </p:txBody>
      </p:sp>
      <p:sp>
        <p:nvSpPr>
          <p:cNvPr id="8" name="Содержимое 6"/>
          <p:cNvSpPr txBox="1">
            <a:spLocks/>
          </p:cNvSpPr>
          <p:nvPr/>
        </p:nvSpPr>
        <p:spPr>
          <a:xfrm>
            <a:off x="107950" y="2492375"/>
            <a:ext cx="8928100" cy="2808288"/>
          </a:xfrm>
          <a:prstGeom prst="rect">
            <a:avLst/>
          </a:prstGeom>
        </p:spPr>
        <p:txBody>
          <a:bodyPr/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dirty="0">
                <a:latin typeface="+mn-lt"/>
              </a:rPr>
              <a:t>Литература: 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AutoNum type="arabicPeriod"/>
              <a:defRPr/>
            </a:pPr>
            <a:r>
              <a:rPr lang="ru-RU" sz="2400" dirty="0" smtClean="0">
                <a:latin typeface="+mn-lt"/>
              </a:rPr>
              <a:t>Захаров П.П. Начальная подготовка альпинистов. Часть І. Введение. М.: </a:t>
            </a:r>
            <a:r>
              <a:rPr lang="ru-RU" sz="2400" dirty="0" err="1" smtClean="0">
                <a:latin typeface="+mn-lt"/>
              </a:rPr>
              <a:t>СпортАкадемПресс</a:t>
            </a:r>
            <a:r>
              <a:rPr lang="ru-RU" sz="2400" dirty="0" smtClean="0">
                <a:latin typeface="+mn-lt"/>
              </a:rPr>
              <a:t>, 2003. ISBN: 5-8134-0112-1.</a:t>
            </a:r>
          </a:p>
          <a:p>
            <a:pPr marL="457200" indent="-457200" fontAlgn="auto">
              <a:spcBef>
                <a:spcPct val="20000"/>
              </a:spcBef>
              <a:spcAft>
                <a:spcPts val="0"/>
              </a:spcAft>
              <a:buAutoNum type="arabicPeriod"/>
              <a:defRPr/>
            </a:pPr>
            <a:r>
              <a:rPr lang="ru-RU" sz="2400" dirty="0" smtClean="0">
                <a:latin typeface="+mn-lt"/>
              </a:rPr>
              <a:t>П.П. Захаров. Спортивная подготовка альпинистов. М.: ТВТ-Дивизион, 2008.</a:t>
            </a:r>
          </a:p>
          <a:p>
            <a:pPr marL="514350" indent="-5143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sz="2400" dirty="0" smtClean="0">
                <a:latin typeface="+mn-lt"/>
              </a:rPr>
              <a:t>П</a:t>
            </a:r>
            <a:r>
              <a:rPr lang="ru-RU" sz="2400" dirty="0">
                <a:latin typeface="+mn-lt"/>
              </a:rPr>
              <a:t>. Хилл., С. </a:t>
            </a:r>
            <a:r>
              <a:rPr lang="ru-RU" sz="2400" dirty="0" err="1">
                <a:latin typeface="+mn-lt"/>
              </a:rPr>
              <a:t>Джонстон</a:t>
            </a:r>
            <a:r>
              <a:rPr lang="ru-RU" sz="2400" dirty="0">
                <a:latin typeface="+mn-lt"/>
              </a:rPr>
              <a:t>. Навыки альпинизма. Курс тренировок. М.: </a:t>
            </a:r>
            <a:r>
              <a:rPr lang="ru-RU" sz="2400" dirty="0" err="1">
                <a:latin typeface="+mn-lt"/>
              </a:rPr>
              <a:t>ГрандФаир</a:t>
            </a:r>
            <a:r>
              <a:rPr lang="ru-RU" sz="2400" dirty="0">
                <a:latin typeface="+mn-lt"/>
              </a:rPr>
              <a:t>, 2008.</a:t>
            </a:r>
          </a:p>
        </p:txBody>
      </p:sp>
      <p:pic>
        <p:nvPicPr>
          <p:cNvPr id="6" name="Рисунок 5" descr="em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44624"/>
            <a:ext cx="1226093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3349</TotalTime>
  <Words>3417</Words>
  <Application>Microsoft Office PowerPoint</Application>
  <PresentationFormat>Экран (4:3)</PresentationFormat>
  <Paragraphs>494</Paragraphs>
  <Slides>47</Slides>
  <Notes>15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47</vt:i4>
      </vt:variant>
    </vt:vector>
  </HeadingPairs>
  <TitlesOfParts>
    <vt:vector size="49" baseType="lpstr">
      <vt:lpstr>Тема Office</vt:lpstr>
      <vt:lpstr>Visio</vt:lpstr>
      <vt:lpstr>Ледники:  особенности рельефа, техника передвижения.</vt:lpstr>
      <vt:lpstr>Основные вопросы.</vt:lpstr>
      <vt:lpstr>Условия и механизм образования ледника</vt:lpstr>
      <vt:lpstr>Ледники. Элементы рельефа</vt:lpstr>
      <vt:lpstr>Ледники. Элементы рельефа</vt:lpstr>
      <vt:lpstr>Ледники. Элементы рельефа</vt:lpstr>
      <vt:lpstr>Ледники. Элементы рельефа</vt:lpstr>
      <vt:lpstr>Ледники. Элементы рельефа.</vt:lpstr>
      <vt:lpstr>Ледники. Элементы рельефа.</vt:lpstr>
      <vt:lpstr>Ледники. Виды рельефа.</vt:lpstr>
      <vt:lpstr>Лед. Обзор свойств.  Виды и преимущества </vt:lpstr>
      <vt:lpstr>Лед. Обзор свойств.</vt:lpstr>
      <vt:lpstr>Лед. Основные опасности.</vt:lpstr>
      <vt:lpstr>Ледовое снаряжение.</vt:lpstr>
      <vt:lpstr>Ледовое снаряжение.</vt:lpstr>
      <vt:lpstr>Ледовое снаряжение.</vt:lpstr>
      <vt:lpstr>Техника передвижения по ледовым склонам. Основные правила.</vt:lpstr>
      <vt:lpstr>Техника передвижения по ледовым склонам. Подъем.</vt:lpstr>
      <vt:lpstr>Техника передвижения по ледовым склонам. Спуск.</vt:lpstr>
      <vt:lpstr>Техника передвижения по ледовым склонам. Траверс.</vt:lpstr>
      <vt:lpstr>Техника передвижения по ледовым склонам. Трещины</vt:lpstr>
      <vt:lpstr>Техника передвижения по ледовым склонам. Страховка.</vt:lpstr>
      <vt:lpstr>Техника передвижения по ледовым склонам. Страховка.</vt:lpstr>
      <vt:lpstr>Техника передвижения по ледовым склонам. Страховка.</vt:lpstr>
      <vt:lpstr>Тактика передвижения по ледовым склонам.</vt:lpstr>
      <vt:lpstr>Тактика передвижения по ледовым склонам. Ледопады. </vt:lpstr>
      <vt:lpstr>Снег. Свойства</vt:lpstr>
      <vt:lpstr>Снег. Опасности и преимущества</vt:lpstr>
      <vt:lpstr>Техника передвижения по снежным склонам</vt:lpstr>
      <vt:lpstr>Техника передвижения по снежным склонам. Подъем.</vt:lpstr>
      <vt:lpstr>Индивидуальная техника передвижения. Спуск</vt:lpstr>
      <vt:lpstr>Индивидуальная техника передвижения Траверс</vt:lpstr>
      <vt:lpstr>Преодоление снежных мостов и трещин</vt:lpstr>
      <vt:lpstr>Техника передвижения по ледовым склонам. Бергшрунды</vt:lpstr>
      <vt:lpstr>Выбор техники передвижения по снежным склонам</vt:lpstr>
      <vt:lpstr>Тактика движения по снегу</vt:lpstr>
      <vt:lpstr>Самозадержание на снегу</vt:lpstr>
      <vt:lpstr>Страховка на снежном рельефе</vt:lpstr>
      <vt:lpstr>Страховка через ледоруб  (вертикальное положение)</vt:lpstr>
      <vt:lpstr>T-образное закрепление ледоруба (горизонтально)</vt:lpstr>
      <vt:lpstr>Ледорубный крест</vt:lpstr>
      <vt:lpstr>Самостраховка на снегу Снежный якорь</vt:lpstr>
      <vt:lpstr>Связки для закрытых ледников.</vt:lpstr>
      <vt:lpstr>Связки для закрытых ледников.</vt:lpstr>
      <vt:lpstr>Связки для закрытых ледников.</vt:lpstr>
      <vt:lpstr>Ледники. Особенности рельефа, техника пердвижения. Заключение</vt:lpstr>
      <vt:lpstr>Благодарю за внимание!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Техника передвижения по различным формам рельефа Снег и лед. Техника передвижения. Самостраховка.</dc:title>
  <dc:creator>Михаил</dc:creator>
  <cp:lastModifiedBy>Попов</cp:lastModifiedBy>
  <cp:revision>303</cp:revision>
  <dcterms:created xsi:type="dcterms:W3CDTF">2014-11-29T10:54:05Z</dcterms:created>
  <dcterms:modified xsi:type="dcterms:W3CDTF">2016-12-15T15:05:16Z</dcterms:modified>
</cp:coreProperties>
</file>