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62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783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059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70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242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668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710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072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921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41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04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04D78-5321-4C78-BB1E-58EE34456C33}" type="datetimeFigureOut">
              <a:rPr lang="ru-RU" smtClean="0"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7E711-6498-463C-9F0E-6A25F3114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548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/>
              <a:t>Общественно полезная краеведческая деятельность. Наблюдения в походе.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25208"/>
            <a:ext cx="7776863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62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59078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Краеведческие наблюдения.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4330" y="980728"/>
            <a:ext cx="83341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Краеведение</a:t>
            </a:r>
            <a:r>
              <a:rPr lang="ru-RU" dirty="0"/>
              <a:t> состоит во всестороннем изучении того или иного края, области или района, заключается в «изучении производительных сил и природных богатств страны</a:t>
            </a:r>
            <a:r>
              <a:rPr lang="ru-RU" dirty="0" smtClean="0"/>
              <a:t>, изыскании </a:t>
            </a:r>
            <a:r>
              <a:rPr lang="ru-RU" dirty="0"/>
              <a:t>дополнительных местных ресурсов, могущих быть использованными в интересах развития социалистического строительства и ускорения культурного роста страны...» </a:t>
            </a:r>
            <a:endParaRPr lang="ru-RU" dirty="0" smtClean="0"/>
          </a:p>
          <a:p>
            <a:pPr algn="just"/>
            <a:r>
              <a:rPr lang="ru-RU" dirty="0" smtClean="0"/>
              <a:t>(</a:t>
            </a:r>
            <a:r>
              <a:rPr lang="ru-RU" dirty="0"/>
              <a:t>из постановления Совнаркома СССР от 30 марта 1931 г.)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14330" y="2852936"/>
            <a:ext cx="82968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/>
              <a:t>Виды наблюдений: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 smtClean="0"/>
              <a:t>Сбор </a:t>
            </a:r>
            <a:r>
              <a:rPr lang="ru-RU" sz="1600" dirty="0"/>
              <a:t>сведений об общем положении дел в труднодоступном районе;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 smtClean="0"/>
              <a:t>В </a:t>
            </a:r>
            <a:r>
              <a:rPr lang="ru-RU" sz="1600" dirty="0"/>
              <a:t>горно-таежных </a:t>
            </a:r>
            <a:r>
              <a:rPr lang="ru-RU" sz="1600" dirty="0" smtClean="0"/>
              <a:t>районах, </a:t>
            </a:r>
            <a:r>
              <a:rPr lang="ru-RU" sz="1600" dirty="0"/>
              <a:t>группы могут собрать сведения о наличии полезных ископаемых, о запасах деловой древесины и возможностях ее вывоза, об энергоресурсах рек. Зоологи и ботаники могут поручить туристской группе собрать коллекцию или сделать те или иные наблюдения за растительным и животным миром;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 smtClean="0"/>
              <a:t>В </a:t>
            </a:r>
            <a:r>
              <a:rPr lang="ru-RU" sz="1600" dirty="0"/>
              <a:t>горных районах туристы могут помочь в наблюдениях над ледниками;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 smtClean="0"/>
              <a:t>В </a:t>
            </a:r>
            <a:r>
              <a:rPr lang="ru-RU" sz="1600" dirty="0"/>
              <a:t>районах  проведения лыжных походов, туристы-лыжники могут провести наблюдения за снежным покровом, лавинами и погодой;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/>
              <a:t>Т</a:t>
            </a:r>
            <a:r>
              <a:rPr lang="ru-RU" sz="1600" dirty="0" smtClean="0"/>
              <a:t>уристы-водники </a:t>
            </a:r>
            <a:r>
              <a:rPr lang="ru-RU" sz="1600" dirty="0"/>
              <a:t>при прохождении рек могут собрать сведения, характеризующие долину, русло и ложе реки, ее профиль, характер уклона. В водных составляется описание порогов, измеряются глубины на плесах и перекатах, ширина водного потока на различных участках, источники его питания и факторы, вызывающие заметные изменения </a:t>
            </a:r>
            <a:r>
              <a:rPr lang="ru-RU" sz="1600" dirty="0" smtClean="0"/>
              <a:t>уровня. Также могут оказаться полезными сведения о видах рыб, которые водятся в районе проведения похода </a:t>
            </a:r>
            <a:r>
              <a:rPr lang="en-US" sz="1600" dirty="0" smtClean="0"/>
              <a:t>;-</a:t>
            </a:r>
            <a:r>
              <a:rPr lang="ru-RU" sz="16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75488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88640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Погода и признаки её изменения. 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720436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Метеорологические наблюдения в туристском путешествии позволяют ориентироваться в характере погоды и предвидеть ее изменение в ближайшие часы.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8169" y="1657140"/>
            <a:ext cx="81369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r>
              <a:rPr lang="ru-RU" b="1" dirty="0" smtClean="0"/>
              <a:t>Признаки </a:t>
            </a:r>
            <a:r>
              <a:rPr lang="ru-RU" b="1" dirty="0"/>
              <a:t>погоды малооблачной, без </a:t>
            </a:r>
            <a:r>
              <a:rPr lang="ru-RU" b="1" dirty="0" smtClean="0"/>
              <a:t>осадков.</a:t>
            </a:r>
          </a:p>
          <a:p>
            <a:endParaRPr lang="ru-RU" sz="800" b="1" dirty="0"/>
          </a:p>
          <a:p>
            <a:r>
              <a:rPr lang="ru-RU" sz="1600" dirty="0" smtClean="0"/>
              <a:t>1</a:t>
            </a:r>
            <a:r>
              <a:rPr lang="ru-RU" sz="1600" dirty="0"/>
              <a:t>. </a:t>
            </a:r>
            <a:r>
              <a:rPr lang="ru-RU" sz="1600" dirty="0" smtClean="0"/>
              <a:t>Давление </a:t>
            </a:r>
            <a:r>
              <a:rPr lang="ru-RU" sz="1600" dirty="0"/>
              <a:t>воздуха увеличивается.</a:t>
            </a:r>
          </a:p>
          <a:p>
            <a:r>
              <a:rPr lang="ru-RU" sz="1600" dirty="0"/>
              <a:t>2. После ненастья постепенное ослабление ветра, прекращение осадков, уменьшение облачности, летом ночью похолодание. </a:t>
            </a:r>
          </a:p>
          <a:p>
            <a:r>
              <a:rPr lang="ru-RU" sz="1600" dirty="0"/>
              <a:t>3. С восходом солнца появляются кучевые облака. К полудню размеры их увеличиваются. К вечеру облака растекаются и после захода солнца совершенно исчезают. </a:t>
            </a:r>
          </a:p>
          <a:p>
            <a:r>
              <a:rPr lang="ru-RU" sz="1600" dirty="0"/>
              <a:t>4. После захода солнца на траве появляется роса, которая усиливается перед восходом солнца, а с восходом его исчезает. Весной и осенью вместо росы на земле и крышах образуется иней. </a:t>
            </a:r>
          </a:p>
          <a:p>
            <a:r>
              <a:rPr lang="ru-RU" sz="1600" dirty="0"/>
              <a:t>5. Летом ночью над низкими местами (болотами, лощинами, речками) скапливается туман. </a:t>
            </a:r>
          </a:p>
          <a:p>
            <a:r>
              <a:rPr lang="ru-RU" sz="1600" dirty="0"/>
              <a:t>6. К вечеру и к ночи в низинах и долинах становится холоднее, чем на возвышенностях, в лесу - теплее, чем на открытых местах. </a:t>
            </a:r>
          </a:p>
          <a:p>
            <a:r>
              <a:rPr lang="ru-RU" sz="1600" dirty="0"/>
              <a:t>7. В горах дымка покрывает вершины. </a:t>
            </a:r>
          </a:p>
          <a:p>
            <a:r>
              <a:rPr lang="ru-RU" sz="1600" dirty="0"/>
              <a:t>8. Летом ночью совсем нет ветра. К полудню он усиливается, а к вечеру снова стихает. </a:t>
            </a:r>
          </a:p>
          <a:p>
            <a:r>
              <a:rPr lang="ru-RU" sz="1600" dirty="0"/>
              <a:t>9. Днем ветер дует с моря, ночью - с суши. </a:t>
            </a:r>
          </a:p>
          <a:p>
            <a:r>
              <a:rPr lang="ru-RU" sz="1600" dirty="0"/>
              <a:t>10. При заходе и восходе солнца заря желтая, золотистая, розовая.</a:t>
            </a:r>
          </a:p>
        </p:txBody>
      </p:sp>
    </p:spTree>
    <p:extLst>
      <p:ext uri="{BB962C8B-B14F-4D97-AF65-F5344CB8AC3E}">
        <p14:creationId xmlns:p14="http://schemas.microsoft.com/office/powerpoint/2010/main" val="3241856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Признаки ненастной </a:t>
            </a:r>
            <a:r>
              <a:rPr lang="ru-RU" b="1" dirty="0" smtClean="0"/>
              <a:t>погоды.</a:t>
            </a:r>
          </a:p>
          <a:p>
            <a:endParaRPr lang="ru-RU" sz="800" dirty="0"/>
          </a:p>
          <a:p>
            <a:r>
              <a:rPr lang="ru-RU" dirty="0"/>
              <a:t>1. На горизонте появляются тонкие перистые облака, вытянутые в виде нитей с загнутыми концами. Такие облака показывают, что ненастная погода находится от нас на расстоянии </a:t>
            </a:r>
            <a:r>
              <a:rPr lang="ru-RU" dirty="0" smtClean="0"/>
              <a:t>900-1000 </a:t>
            </a:r>
            <a:r>
              <a:rPr lang="ru-RU" dirty="0"/>
              <a:t>км и может наступить приблизительно через 20 часов. </a:t>
            </a:r>
          </a:p>
          <a:p>
            <a:r>
              <a:rPr lang="ru-RU" dirty="0"/>
              <a:t>2. Тонкие перистые облака постепенно затягивают все небо и переходят в </a:t>
            </a:r>
            <a:r>
              <a:rPr lang="ru-RU" dirty="0" smtClean="0"/>
              <a:t>перисто-слоистые </a:t>
            </a:r>
            <a:r>
              <a:rPr lang="ru-RU" dirty="0"/>
              <a:t>облака, располагающиеся плотным слоем.</a:t>
            </a:r>
          </a:p>
          <a:p>
            <a:r>
              <a:rPr lang="ru-RU" dirty="0"/>
              <a:t>3. Вечерняя или утренняя заря приобретает красную, иногда даже багрово-красную окраску. Солнце садится в тучу. </a:t>
            </a:r>
          </a:p>
          <a:p>
            <a:r>
              <a:rPr lang="ru-RU" dirty="0"/>
              <a:t>4. Ветер резко меняет направления и к вечеру усиливается. </a:t>
            </a:r>
          </a:p>
          <a:p>
            <a:r>
              <a:rPr lang="ru-RU" dirty="0"/>
              <a:t>5. В горах ночью ветер дует из долин в горы, днем - наоборот. </a:t>
            </a:r>
          </a:p>
          <a:p>
            <a:r>
              <a:rPr lang="ru-RU" dirty="0"/>
              <a:t>6. Давление воздуха падает. </a:t>
            </a:r>
          </a:p>
          <a:p>
            <a:r>
              <a:rPr lang="ru-RU" dirty="0"/>
              <a:t>7. Роса или иней не появляются. </a:t>
            </a:r>
          </a:p>
          <a:p>
            <a:r>
              <a:rPr lang="ru-RU" dirty="0"/>
              <a:t>8. Вечером теплее, чем днем. </a:t>
            </a:r>
          </a:p>
          <a:p>
            <a:r>
              <a:rPr lang="ru-RU" dirty="0"/>
              <a:t>9. В низинах и на возвышенностях, в лесу, я на открытых местах - одинаковая температура воздуха. </a:t>
            </a:r>
          </a:p>
          <a:p>
            <a:r>
              <a:rPr lang="ru-RU" dirty="0"/>
              <a:t>10. В горах понижение температуры в утренние часы. </a:t>
            </a:r>
          </a:p>
          <a:p>
            <a:r>
              <a:rPr lang="ru-RU" dirty="0"/>
              <a:t>11. Образовавшийся вечером туман «тает» до восхода солнца, не стелется по воде, а поднимается вверх.</a:t>
            </a:r>
          </a:p>
        </p:txBody>
      </p:sp>
    </p:spTree>
    <p:extLst>
      <p:ext uri="{BB962C8B-B14F-4D97-AF65-F5344CB8AC3E}">
        <p14:creationId xmlns:p14="http://schemas.microsoft.com/office/powerpoint/2010/main" val="243999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332656"/>
            <a:ext cx="83529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Фотографирование на маршруте. </a:t>
            </a:r>
            <a:endParaRPr lang="ru-RU" sz="2400" dirty="0"/>
          </a:p>
          <a:p>
            <a:endParaRPr lang="ru-RU" sz="800" dirty="0"/>
          </a:p>
          <a:p>
            <a:pPr algn="just"/>
            <a:r>
              <a:rPr lang="ru-RU" b="1" i="1" dirty="0"/>
              <a:t>Фотографирование в походе следует разделять на техническое и художественное.</a:t>
            </a:r>
          </a:p>
          <a:p>
            <a:pPr algn="just"/>
            <a:endParaRPr lang="ru-RU" i="1" dirty="0" smtClean="0"/>
          </a:p>
          <a:p>
            <a:pPr algn="just"/>
            <a:r>
              <a:rPr lang="ru-RU" b="1" i="1" dirty="0" smtClean="0"/>
              <a:t>Техническое</a:t>
            </a:r>
            <a:r>
              <a:rPr lang="ru-RU" dirty="0" smtClean="0"/>
              <a:t> – осуществляется для документирования действий группы, составления отчета. Выполняется </a:t>
            </a:r>
            <a:r>
              <a:rPr lang="ru-RU" dirty="0"/>
              <a:t>членом группы, который выполняет функцию фотографа. Должно выполняется в любом месте и в любое время, </a:t>
            </a:r>
            <a:r>
              <a:rPr lang="ru-RU" dirty="0" err="1"/>
              <a:t>запечетляя</a:t>
            </a:r>
            <a:r>
              <a:rPr lang="ru-RU" dirty="0"/>
              <a:t> все действия группы на маршруте. Качество не важно. Хорошо подходят </a:t>
            </a:r>
            <a:r>
              <a:rPr lang="ru-RU" dirty="0" err="1"/>
              <a:t>противоударные</a:t>
            </a:r>
            <a:r>
              <a:rPr lang="ru-RU" dirty="0"/>
              <a:t> и непромокаемые фотоаппараты-мыльницы с встроенным приемником </a:t>
            </a:r>
            <a:r>
              <a:rPr lang="en-US" dirty="0"/>
              <a:t>GPS</a:t>
            </a:r>
            <a:r>
              <a:rPr lang="ru-RU" dirty="0"/>
              <a:t>/ГЛОНАСС, фиксирующие координаты и время, где сделан снимок.</a:t>
            </a:r>
          </a:p>
          <a:p>
            <a:pPr algn="just"/>
            <a:endParaRPr lang="ru-RU" i="1" dirty="0" smtClean="0"/>
          </a:p>
          <a:p>
            <a:pPr algn="just"/>
            <a:r>
              <a:rPr lang="ru-RU" b="1" i="1" dirty="0" smtClean="0"/>
              <a:t>Художественное</a:t>
            </a:r>
            <a:r>
              <a:rPr lang="ru-RU" dirty="0" smtClean="0"/>
              <a:t> – осуществляется в эстетических целях. Выполняется </a:t>
            </a:r>
            <a:r>
              <a:rPr lang="ru-RU" dirty="0"/>
              <a:t>любым членом группы в свободное время.</a:t>
            </a:r>
          </a:p>
        </p:txBody>
      </p:sp>
    </p:spTree>
    <p:extLst>
      <p:ext uri="{BB962C8B-B14F-4D97-AF65-F5344CB8AC3E}">
        <p14:creationId xmlns:p14="http://schemas.microsoft.com/office/powerpoint/2010/main" val="421205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12845"/>
            <a:ext cx="806489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Основные принципы фотографирования.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/>
              <a:t>Не фотографировать против солнца;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/>
              <a:t>При технической съемке - снимая прохождение препятствия, не концентрировать внимание на судне и экипаже, а давать общий план препятствия или ключевого места в препятствии с находящимся в нем судном;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/>
              <a:t>Снимая пейзажи, в кадр для оживления и многоплановости, желательно вводить людей - товарищей по группе;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/>
              <a:t>При съемке отдельных объектов наблюдений - растений, следов животных, пойманной рыбы, собранных грибов и ягод – в кадр вводить для масштаба какой-либо хорошо известный предмет;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/>
              <a:t>В светлое время суток, при съемке людей напротив объектов, создающих яркий фон (небо с линией горизонта, долины гор и т. д.) необходимо использовать вспышку.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3015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Походный дневник.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908720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1" dirty="0" smtClean="0"/>
              <a:t>Дневник</a:t>
            </a:r>
            <a:r>
              <a:rPr lang="ru-RU" dirty="0" smtClean="0"/>
              <a:t> </a:t>
            </a:r>
            <a:r>
              <a:rPr lang="ru-RU" dirty="0"/>
              <a:t>- основной рабочий документ, </a:t>
            </a:r>
            <a:r>
              <a:rPr lang="ru-RU" dirty="0" smtClean="0"/>
              <a:t>отражающий </a:t>
            </a:r>
            <a:r>
              <a:rPr lang="ru-RU" dirty="0"/>
              <a:t>выполнение задач, поставленных перед </a:t>
            </a:r>
            <a:r>
              <a:rPr lang="ru-RU" dirty="0" smtClean="0"/>
              <a:t>группой и/или взятых </a:t>
            </a:r>
            <a:r>
              <a:rPr lang="ru-RU" dirty="0" smtClean="0"/>
              <a:t>на себя</a:t>
            </a:r>
            <a:r>
              <a:rPr lang="ru-RU" dirty="0" smtClean="0"/>
              <a:t> группой.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Для ведения дневника, как </a:t>
            </a:r>
            <a:r>
              <a:rPr lang="ru-RU" dirty="0"/>
              <a:t>правило, </a:t>
            </a:r>
            <a:r>
              <a:rPr lang="ru-RU" dirty="0" smtClean="0"/>
              <a:t>используется </a:t>
            </a:r>
            <a:r>
              <a:rPr lang="ru-RU" dirty="0"/>
              <a:t>общая тетрадь в твердой обложке, которая хранится во влагонепроницаемом чехле. Запись ведется простым карандашом. В условиях плохой погоды рекомендуется пользоваться дополнительной записной книжкой, перенося из нее заметки на страницы дневника. 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Крайне </a:t>
            </a:r>
            <a:r>
              <a:rPr lang="ru-RU" dirty="0"/>
              <a:t>важна регулярность </a:t>
            </a:r>
            <a:r>
              <a:rPr lang="ru-RU" dirty="0" smtClean="0"/>
              <a:t>записей, турист </a:t>
            </a:r>
            <a:r>
              <a:rPr lang="ru-RU" dirty="0"/>
              <a:t>должен помнить старую заповедь полевых исследователей: </a:t>
            </a:r>
          </a:p>
          <a:p>
            <a:pPr algn="just"/>
            <a:r>
              <a:rPr lang="ru-RU" dirty="0"/>
              <a:t>«Не записанное - не наблюдалось», и считать не отмеченные в дневнике в течение дня наблюдения не состоявшимися</a:t>
            </a:r>
            <a:r>
              <a:rPr lang="ru-RU" dirty="0" smtClean="0"/>
              <a:t>.</a:t>
            </a:r>
          </a:p>
          <a:p>
            <a:pPr algn="just"/>
            <a:endParaRPr lang="ru-RU" b="1" dirty="0" smtClean="0"/>
          </a:p>
          <a:p>
            <a:pPr algn="just"/>
            <a:r>
              <a:rPr lang="ru-RU" b="1" dirty="0" smtClean="0"/>
              <a:t>Не путать дневник и технический отчет действий группы.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77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938</Words>
  <Application>Microsoft Office PowerPoint</Application>
  <PresentationFormat>Экран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Sergey</dc:creator>
  <cp:lastModifiedBy>Sergey</cp:lastModifiedBy>
  <cp:revision>9</cp:revision>
  <dcterms:created xsi:type="dcterms:W3CDTF">2014-03-23T18:08:16Z</dcterms:created>
  <dcterms:modified xsi:type="dcterms:W3CDTF">2014-03-23T20:04:55Z</dcterms:modified>
</cp:coreProperties>
</file>