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6" r:id="rId2"/>
    <p:sldId id="257" r:id="rId3"/>
    <p:sldId id="258" r:id="rId4"/>
    <p:sldId id="260" r:id="rId5"/>
    <p:sldId id="259" r:id="rId6"/>
    <p:sldId id="265" r:id="rId7"/>
    <p:sldId id="264" r:id="rId8"/>
    <p:sldId id="261" r:id="rId9"/>
    <p:sldId id="262" r:id="rId10"/>
    <p:sldId id="26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622" autoAdjust="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3BEEF-19EF-4842-A99E-976559EB3E18}" type="datetimeFigureOut">
              <a:rPr lang="ru-RU" smtClean="0"/>
              <a:t>18.03.2014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306854-9A87-467D-A1F9-01D4ECE868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6040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306854-9A87-467D-A1F9-01D4ECE868C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48129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EC5E3-ECBC-40AB-94D4-4E317C7BA1B7}" type="datetimeFigureOut">
              <a:rPr lang="ru-RU" smtClean="0"/>
              <a:t>18.03.2014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90BDE-B96D-4B0A-9699-651B8BCF84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8512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EC5E3-ECBC-40AB-94D4-4E317C7BA1B7}" type="datetimeFigureOut">
              <a:rPr lang="ru-RU" smtClean="0"/>
              <a:t>18.03.2014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90BDE-B96D-4B0A-9699-651B8BCF84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4605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EC5E3-ECBC-40AB-94D4-4E317C7BA1B7}" type="datetimeFigureOut">
              <a:rPr lang="ru-RU" smtClean="0"/>
              <a:t>18.03.2014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90BDE-B96D-4B0A-9699-651B8BCF84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8947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EC5E3-ECBC-40AB-94D4-4E317C7BA1B7}" type="datetimeFigureOut">
              <a:rPr lang="ru-RU" smtClean="0"/>
              <a:t>18.03.2014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90BDE-B96D-4B0A-9699-651B8BCF84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4229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EC5E3-ECBC-40AB-94D4-4E317C7BA1B7}" type="datetimeFigureOut">
              <a:rPr lang="ru-RU" smtClean="0"/>
              <a:t>18.03.2014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90BDE-B96D-4B0A-9699-651B8BCF84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9949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EC5E3-ECBC-40AB-94D4-4E317C7BA1B7}" type="datetimeFigureOut">
              <a:rPr lang="ru-RU" smtClean="0"/>
              <a:t>18.03.2014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90BDE-B96D-4B0A-9699-651B8BCF84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4085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EC5E3-ECBC-40AB-94D4-4E317C7BA1B7}" type="datetimeFigureOut">
              <a:rPr lang="ru-RU" smtClean="0"/>
              <a:t>18.03.2014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90BDE-B96D-4B0A-9699-651B8BCF84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03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EC5E3-ECBC-40AB-94D4-4E317C7BA1B7}" type="datetimeFigureOut">
              <a:rPr lang="ru-RU" smtClean="0"/>
              <a:t>18.03.2014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90BDE-B96D-4B0A-9699-651B8BCF84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3368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EC5E3-ECBC-40AB-94D4-4E317C7BA1B7}" type="datetimeFigureOut">
              <a:rPr lang="ru-RU" smtClean="0"/>
              <a:t>18.03.2014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90BDE-B96D-4B0A-9699-651B8BCF84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9630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EC5E3-ECBC-40AB-94D4-4E317C7BA1B7}" type="datetimeFigureOut">
              <a:rPr lang="ru-RU" smtClean="0"/>
              <a:t>18.03.2014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90BDE-B96D-4B0A-9699-651B8BCF84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0496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EC5E3-ECBC-40AB-94D4-4E317C7BA1B7}" type="datetimeFigureOut">
              <a:rPr lang="ru-RU" smtClean="0"/>
              <a:t>18.03.2014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90BDE-B96D-4B0A-9699-651B8BCF84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8966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2EC5E3-ECBC-40AB-94D4-4E317C7BA1B7}" type="datetimeFigureOut">
              <a:rPr lang="ru-RU" smtClean="0"/>
              <a:t>18.03.2014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90BDE-B96D-4B0A-9699-651B8BCF84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108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package" Target="../embeddings/Microsoft_Word_Document1.docx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3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4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5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5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6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6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7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8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9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4345"/>
            <a:ext cx="8280920" cy="509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/>
              <a:t>Принципы организации питания </a:t>
            </a:r>
          </a:p>
          <a:p>
            <a:r>
              <a:rPr lang="ru-RU" sz="2500" dirty="0" smtClean="0"/>
              <a:t>• Калорийность рациона должна соответствовать </a:t>
            </a:r>
          </a:p>
          <a:p>
            <a:r>
              <a:rPr lang="ru-RU" sz="2500" dirty="0" err="1" smtClean="0"/>
              <a:t>энергозатратам</a:t>
            </a:r>
            <a:r>
              <a:rPr lang="ru-RU" sz="2500" dirty="0" smtClean="0"/>
              <a:t> с учетом допустимого дефицита </a:t>
            </a:r>
          </a:p>
          <a:p>
            <a:r>
              <a:rPr lang="ru-RU" sz="2500" dirty="0" smtClean="0"/>
              <a:t>• </a:t>
            </a:r>
            <a:r>
              <a:rPr lang="ru-RU" sz="2500" dirty="0" err="1" smtClean="0"/>
              <a:t>Энергозатраты</a:t>
            </a:r>
            <a:r>
              <a:rPr lang="ru-RU" sz="2500" dirty="0" smtClean="0"/>
              <a:t> определяются общей сложностью прохождения похода, географией и временем года </a:t>
            </a:r>
          </a:p>
          <a:p>
            <a:r>
              <a:rPr lang="ru-RU" sz="2500" dirty="0" smtClean="0"/>
              <a:t>• Питание должно быть сбалансировано по БЖУ </a:t>
            </a:r>
          </a:p>
          <a:p>
            <a:r>
              <a:rPr lang="ru-RU" sz="2500" dirty="0" smtClean="0"/>
              <a:t>• Режим питания определяется исходя из особенностей </a:t>
            </a:r>
          </a:p>
          <a:p>
            <a:r>
              <a:rPr lang="ru-RU" sz="2500" dirty="0" smtClean="0"/>
              <a:t>прохождения маршрута </a:t>
            </a:r>
          </a:p>
          <a:p>
            <a:r>
              <a:rPr lang="ru-RU" sz="2500" dirty="0" smtClean="0"/>
              <a:t>• Раскладка составляется и обсуждается </a:t>
            </a:r>
            <a:r>
              <a:rPr lang="ru-RU" sz="2500" b="1" dirty="0" smtClean="0"/>
              <a:t>до</a:t>
            </a:r>
            <a:r>
              <a:rPr lang="ru-RU" sz="2500" dirty="0" smtClean="0"/>
              <a:t> похода </a:t>
            </a:r>
          </a:p>
          <a:p>
            <a:r>
              <a:rPr lang="ru-RU" sz="2500" dirty="0" smtClean="0"/>
              <a:t>• Питание идет в связке с “лекарственной” поддержкой </a:t>
            </a:r>
          </a:p>
          <a:p>
            <a:r>
              <a:rPr lang="ru-RU" sz="2500" dirty="0" smtClean="0"/>
              <a:t>• Чем сложнее и длительнее поход, тем тщательнее нужно </a:t>
            </a:r>
          </a:p>
          <a:p>
            <a:r>
              <a:rPr lang="ru-RU" sz="2500" dirty="0" smtClean="0"/>
              <a:t>подходить к расчету </a:t>
            </a:r>
            <a:r>
              <a:rPr lang="ru-RU" sz="2500" dirty="0" err="1" smtClean="0"/>
              <a:t>энергозатрат</a:t>
            </a:r>
            <a:r>
              <a:rPr lang="ru-RU" sz="2500" dirty="0" smtClean="0"/>
              <a:t> и составлению раскладки</a:t>
            </a: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27774219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3764640"/>
              </p:ext>
            </p:extLst>
          </p:nvPr>
        </p:nvGraphicFramePr>
        <p:xfrm>
          <a:off x="1441450" y="566738"/>
          <a:ext cx="6261100" cy="572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Документ" r:id="rId4" imgW="6260912" imgH="5733490" progId="Word.Document.12">
                  <p:embed/>
                </p:oleObj>
              </mc:Choice>
              <mc:Fallback>
                <p:oleObj name="Документ" r:id="rId4" imgW="6260912" imgH="573349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441450" y="566738"/>
                        <a:ext cx="6261100" cy="5724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038045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5560381"/>
              </p:ext>
            </p:extLst>
          </p:nvPr>
        </p:nvGraphicFramePr>
        <p:xfrm>
          <a:off x="247650" y="1847850"/>
          <a:ext cx="8612188" cy="287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Документ" r:id="rId3" imgW="6260912" imgH="2095657" progId="Word.Document.12">
                  <p:embed/>
                </p:oleObj>
              </mc:Choice>
              <mc:Fallback>
                <p:oleObj name="Документ" r:id="rId3" imgW="6260912" imgH="209565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7650" y="1847850"/>
                        <a:ext cx="8612188" cy="2870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553523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2030161"/>
              </p:ext>
            </p:extLst>
          </p:nvPr>
        </p:nvGraphicFramePr>
        <p:xfrm>
          <a:off x="467544" y="2636912"/>
          <a:ext cx="8340725" cy="151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4" name="Документ" r:id="rId3" imgW="6260912" imgH="1135809" progId="Word.Document.12">
                  <p:embed/>
                </p:oleObj>
              </mc:Choice>
              <mc:Fallback>
                <p:oleObj name="Документ" r:id="rId3" imgW="6260912" imgH="1135809" progId="Word.Document.12">
                  <p:embed/>
                  <p:pic>
                    <p:nvPicPr>
                      <p:cNvPr id="0" name="Объект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2636912"/>
                        <a:ext cx="8340725" cy="1511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67544" y="1771075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Рекомендуемая масса суточного рациона питания, допускающая дефицит </a:t>
            </a:r>
          </a:p>
          <a:p>
            <a:pPr algn="ctr"/>
            <a:r>
              <a:rPr lang="ru-RU" b="1" dirty="0" smtClean="0"/>
              <a:t>не свыше 1/3 в восстановлении всех производственных </a:t>
            </a:r>
            <a:r>
              <a:rPr lang="ru-RU" b="1" dirty="0" err="1" smtClean="0"/>
              <a:t>энергозатрат</a:t>
            </a:r>
            <a:r>
              <a:rPr lang="ru-RU" b="1" dirty="0" smtClean="0"/>
              <a:t> (ккал.)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2792359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2595249"/>
              </p:ext>
            </p:extLst>
          </p:nvPr>
        </p:nvGraphicFramePr>
        <p:xfrm>
          <a:off x="311150" y="2276475"/>
          <a:ext cx="8183563" cy="177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Документ" r:id="rId3" imgW="6260912" imgH="1542897" progId="Word.Document.12">
                  <p:embed/>
                </p:oleObj>
              </mc:Choice>
              <mc:Fallback>
                <p:oleObj name="Документ" r:id="rId3" imgW="6260912" imgH="154289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1150" y="2276475"/>
                        <a:ext cx="8183563" cy="1774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395435" y="837766"/>
            <a:ext cx="82089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Белки — основной строительный материал. </a:t>
            </a:r>
          </a:p>
          <a:p>
            <a:r>
              <a:rPr lang="ru-RU" b="1" dirty="0" smtClean="0"/>
              <a:t>Жиры </a:t>
            </a:r>
            <a:r>
              <a:rPr lang="ru-RU" b="1" dirty="0" smtClean="0"/>
              <a:t>— основной источник энергии в покое и при мало интенсивной работе.</a:t>
            </a:r>
          </a:p>
          <a:p>
            <a:r>
              <a:rPr lang="ru-RU" b="1" dirty="0" smtClean="0"/>
              <a:t>Углеводы — основной источник энергии</a:t>
            </a:r>
            <a:r>
              <a:rPr lang="ru-RU" b="1" dirty="0" smtClean="0"/>
              <a:t>.</a:t>
            </a:r>
            <a:endParaRPr lang="en-US" b="1" dirty="0" smtClean="0"/>
          </a:p>
          <a:p>
            <a:r>
              <a:rPr lang="ru-RU" dirty="0"/>
              <a:t>Быстрые – сухофрукты, конфеты; медленные – макароны, крупы, фасоль.</a:t>
            </a:r>
          </a:p>
          <a:p>
            <a:endParaRPr lang="ru-RU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67544" y="404664"/>
            <a:ext cx="8640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БЖУ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7655987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0432892"/>
              </p:ext>
            </p:extLst>
          </p:nvPr>
        </p:nvGraphicFramePr>
        <p:xfrm>
          <a:off x="393700" y="255588"/>
          <a:ext cx="6122516" cy="6279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3" name="Документ" r:id="rId3" imgW="4350373" imgH="4461270" progId="Word.Document.12">
                  <p:embed/>
                </p:oleObj>
              </mc:Choice>
              <mc:Fallback>
                <p:oleObj name="Документ" r:id="rId3" imgW="4350373" imgH="4461270" progId="Word.Document.12">
                  <p:embed/>
                  <p:pic>
                    <p:nvPicPr>
                      <p:cNvPr id="0" name="Объект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700" y="255588"/>
                        <a:ext cx="6122516" cy="627950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655410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4036422"/>
              </p:ext>
            </p:extLst>
          </p:nvPr>
        </p:nvGraphicFramePr>
        <p:xfrm>
          <a:off x="301824" y="1556792"/>
          <a:ext cx="8388350" cy="1512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3" name="Документ" r:id="rId3" imgW="6260912" imgH="1130400" progId="Word.Document.12">
                  <p:embed/>
                </p:oleObj>
              </mc:Choice>
              <mc:Fallback>
                <p:oleObj name="Документ" r:id="rId3" imgW="6260912" imgH="1130400" progId="Word.Document.12">
                  <p:embed/>
                  <p:pic>
                    <p:nvPicPr>
                      <p:cNvPr id="0" name="Объект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1824" y="1556792"/>
                        <a:ext cx="8388350" cy="1512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01824" y="620688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Оптимальное соотношение белков, жиров и углеводов в суточном рационе                                             в зависимости от условий похода.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9417025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301298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Нормы наиболее часто используемых туристами продуктов для расчета раскладки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0096885"/>
              </p:ext>
            </p:extLst>
          </p:nvPr>
        </p:nvGraphicFramePr>
        <p:xfrm>
          <a:off x="1619672" y="670630"/>
          <a:ext cx="5688632" cy="58327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8" name="Документ" r:id="rId3" imgW="5137604" imgH="5262084" progId="Word.Document.12">
                  <p:embed/>
                </p:oleObj>
              </mc:Choice>
              <mc:Fallback>
                <p:oleObj name="Документ" r:id="rId3" imgW="5137604" imgH="526208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19672" y="670630"/>
                        <a:ext cx="5688632" cy="58327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395022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548680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Составление меню и раскладка продуктов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052736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Оптимальным считается следующее распределение калорийности:</a:t>
            </a:r>
          </a:p>
          <a:p>
            <a:r>
              <a:rPr lang="ru-RU" dirty="0" smtClean="0"/>
              <a:t>25% - завтрак; 30-35% обед; 25 % ужин, 15% - перекусы.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0225121"/>
              </p:ext>
            </p:extLst>
          </p:nvPr>
        </p:nvGraphicFramePr>
        <p:xfrm>
          <a:off x="611560" y="1844824"/>
          <a:ext cx="7992888" cy="27049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4" name="Документ" r:id="rId3" imgW="6248343" imgH="2114046" progId="Word.Document.12">
                  <p:embed/>
                </p:oleObj>
              </mc:Choice>
              <mc:Fallback>
                <p:oleObj name="Документ" r:id="rId3" imgW="6248343" imgH="211404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11560" y="1844824"/>
                        <a:ext cx="7992888" cy="27049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680298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8624354"/>
              </p:ext>
            </p:extLst>
          </p:nvPr>
        </p:nvGraphicFramePr>
        <p:xfrm>
          <a:off x="755576" y="620688"/>
          <a:ext cx="6696744" cy="517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8" name="Документ" r:id="rId3" imgW="2753075" imgH="2121008" progId="Word.Document.12">
                  <p:embed/>
                </p:oleObj>
              </mc:Choice>
              <mc:Fallback>
                <p:oleObj name="Документ" r:id="rId3" imgW="2753075" imgH="212100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55576" y="620688"/>
                        <a:ext cx="6696744" cy="5177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2683004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189</Words>
  <Application>Microsoft Office PowerPoint</Application>
  <PresentationFormat>Экран (4:3)</PresentationFormat>
  <Paragraphs>24</Paragraphs>
  <Slides>10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Тема Office</vt:lpstr>
      <vt:lpstr>Документ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Sergey</dc:creator>
  <cp:lastModifiedBy>Sergey</cp:lastModifiedBy>
  <cp:revision>10</cp:revision>
  <dcterms:created xsi:type="dcterms:W3CDTF">2014-03-17T05:37:27Z</dcterms:created>
  <dcterms:modified xsi:type="dcterms:W3CDTF">2014-03-17T20:22:13Z</dcterms:modified>
</cp:coreProperties>
</file>